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opdownload" ContentType="image/gif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631" r:id="rId2"/>
    <p:sldId id="5005" r:id="rId3"/>
    <p:sldId id="5004" r:id="rId4"/>
    <p:sldId id="5008" r:id="rId5"/>
    <p:sldId id="5007" r:id="rId6"/>
    <p:sldId id="5006" r:id="rId7"/>
    <p:sldId id="546" r:id="rId8"/>
    <p:sldId id="4977" r:id="rId9"/>
    <p:sldId id="4981" r:id="rId10"/>
    <p:sldId id="547" r:id="rId11"/>
    <p:sldId id="536" r:id="rId12"/>
    <p:sldId id="589" r:id="rId13"/>
    <p:sldId id="257" r:id="rId14"/>
    <p:sldId id="527" r:id="rId15"/>
    <p:sldId id="499" r:id="rId16"/>
    <p:sldId id="528" r:id="rId17"/>
    <p:sldId id="529" r:id="rId18"/>
    <p:sldId id="539" r:id="rId19"/>
    <p:sldId id="530" r:id="rId20"/>
    <p:sldId id="531" r:id="rId21"/>
    <p:sldId id="604" r:id="rId22"/>
    <p:sldId id="533" r:id="rId23"/>
    <p:sldId id="524" r:id="rId24"/>
    <p:sldId id="535" r:id="rId25"/>
    <p:sldId id="625" r:id="rId26"/>
    <p:sldId id="590" r:id="rId27"/>
    <p:sldId id="430" r:id="rId28"/>
    <p:sldId id="505" r:id="rId29"/>
    <p:sldId id="570" r:id="rId30"/>
    <p:sldId id="507" r:id="rId31"/>
    <p:sldId id="508" r:id="rId32"/>
    <p:sldId id="523" r:id="rId33"/>
    <p:sldId id="571" r:id="rId34"/>
    <p:sldId id="560" r:id="rId35"/>
    <p:sldId id="561" r:id="rId36"/>
    <p:sldId id="427" r:id="rId37"/>
    <p:sldId id="4987" r:id="rId38"/>
    <p:sldId id="4988" r:id="rId39"/>
    <p:sldId id="4989" r:id="rId40"/>
    <p:sldId id="4990" r:id="rId41"/>
    <p:sldId id="4991" r:id="rId42"/>
    <p:sldId id="4992" r:id="rId43"/>
    <p:sldId id="4993" r:id="rId44"/>
    <p:sldId id="4994" r:id="rId45"/>
    <p:sldId id="4995" r:id="rId46"/>
    <p:sldId id="4996" r:id="rId47"/>
    <p:sldId id="4997" r:id="rId48"/>
    <p:sldId id="543" r:id="rId49"/>
    <p:sldId id="544" r:id="rId50"/>
    <p:sldId id="4998" r:id="rId51"/>
    <p:sldId id="4999" r:id="rId52"/>
    <p:sldId id="5000" r:id="rId53"/>
    <p:sldId id="548" r:id="rId54"/>
    <p:sldId id="549" r:id="rId55"/>
    <p:sldId id="550" r:id="rId56"/>
    <p:sldId id="587" r:id="rId57"/>
    <p:sldId id="5003" r:id="rId58"/>
    <p:sldId id="559" r:id="rId59"/>
    <p:sldId id="500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F405A-F56A-4CA1-958C-866E620E4759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DA9B3-17FA-4DF8-9852-A9479E5CB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8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Took decades in At, stepwise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0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4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Esto</a:t>
            </a:r>
            <a:r>
              <a:rPr lang="en-US" dirty="0"/>
              <a:t> no solo es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punto de vista del </a:t>
            </a:r>
            <a:r>
              <a:rPr lang="en-US" dirty="0" err="1"/>
              <a:t>conocimiento</a:t>
            </a:r>
            <a:r>
              <a:rPr lang="en-US" dirty="0"/>
              <a:t> </a:t>
            </a:r>
            <a:r>
              <a:rPr lang="en-US" dirty="0" err="1"/>
              <a:t>basico</a:t>
            </a:r>
            <a:r>
              <a:rPr lang="en-US" dirty="0"/>
              <a:t> </a:t>
            </a:r>
            <a:r>
              <a:rPr lang="en-US" dirty="0" err="1"/>
              <a:t>sino</a:t>
            </a:r>
            <a:r>
              <a:rPr lang="en-US" dirty="0"/>
              <a:t> que Tambien </a:t>
            </a:r>
            <a:r>
              <a:rPr lang="en-US" dirty="0" err="1"/>
              <a:t>tiene</a:t>
            </a:r>
            <a:r>
              <a:rPr lang="en-US" dirty="0"/>
              <a:t> un </a:t>
            </a:r>
            <a:r>
              <a:rPr lang="en-US" dirty="0" err="1"/>
              <a:t>sentido</a:t>
            </a:r>
            <a:r>
              <a:rPr lang="en-US" dirty="0"/>
              <a:t> </a:t>
            </a:r>
            <a:r>
              <a:rPr lang="en-US" dirty="0" err="1"/>
              <a:t>aplicado</a:t>
            </a:r>
            <a:r>
              <a:rPr lang="en-US" dirty="0"/>
              <a:t>. Y </a:t>
            </a:r>
            <a:r>
              <a:rPr lang="en-US" dirty="0" err="1"/>
              <a:t>espero</a:t>
            </a:r>
            <a:r>
              <a:rPr lang="en-US" dirty="0"/>
              <a:t> con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convencerlos</a:t>
            </a:r>
            <a:r>
              <a:rPr lang="en-US" dirty="0"/>
              <a:t> de </a:t>
            </a:r>
            <a:r>
              <a:rPr lang="en-US" dirty="0" err="1"/>
              <a:t>eso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6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Took decades in At, stepwise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9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Took decades in At, stepwise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Took decades in At, stepwise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8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decir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biology’ia</a:t>
            </a:r>
            <a:r>
              <a:rPr lang="en-US" dirty="0"/>
              <a:t> que hay </a:t>
            </a:r>
            <a:r>
              <a:rPr lang="en-US" dirty="0" err="1"/>
              <a:t>detras</a:t>
            </a:r>
            <a:r>
              <a:rPr lang="en-US" dirty="0"/>
              <a:t> del </a:t>
            </a:r>
            <a:r>
              <a:rPr lang="en-US" dirty="0" err="1"/>
              <a:t>sistmea</a:t>
            </a:r>
            <a:r>
              <a:rPr lang="en-US" dirty="0"/>
              <a:t> que </a:t>
            </a:r>
            <a:r>
              <a:rPr lang="en-US" dirty="0" err="1"/>
              <a:t>estamos</a:t>
            </a:r>
            <a:r>
              <a:rPr lang="en-US" dirty="0"/>
              <a:t> </a:t>
            </a:r>
            <a:r>
              <a:rPr lang="en-US" dirty="0" err="1"/>
              <a:t>estudiando</a:t>
            </a:r>
            <a:r>
              <a:rPr lang="en-US" dirty="0"/>
              <a:t>.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m’as</a:t>
            </a:r>
            <a:r>
              <a:rPr lang="en-US" dirty="0"/>
              <a:t> </a:t>
            </a:r>
            <a:r>
              <a:rPr lang="en-US" dirty="0" err="1"/>
              <a:t>interesante</a:t>
            </a:r>
            <a:r>
              <a:rPr lang="en-US" dirty="0"/>
              <a:t> del </a:t>
            </a:r>
            <a:r>
              <a:rPr lang="en-US" dirty="0" err="1"/>
              <a:t>an’alisis</a:t>
            </a:r>
            <a:r>
              <a:rPr lang="en-US" dirty="0"/>
              <a:t>. Por </a:t>
            </a:r>
            <a:r>
              <a:rPr lang="en-US" dirty="0" err="1"/>
              <a:t>ejemplo</a:t>
            </a:r>
            <a:r>
              <a:rPr lang="en-US" dirty="0"/>
              <a:t>, Podemos </a:t>
            </a:r>
            <a:r>
              <a:rPr lang="en-US" dirty="0" err="1"/>
              <a:t>cuantificar</a:t>
            </a:r>
            <a:r>
              <a:rPr lang="en-US" dirty="0"/>
              <a:t> la expression de </a:t>
            </a:r>
            <a:r>
              <a:rPr lang="en-US" dirty="0" err="1"/>
              <a:t>factores</a:t>
            </a:r>
            <a:r>
              <a:rPr lang="en-US" dirty="0"/>
              <a:t> de </a:t>
            </a:r>
            <a:r>
              <a:rPr lang="en-US" dirty="0" err="1"/>
              <a:t>transcripci’on</a:t>
            </a:r>
            <a:r>
              <a:rPr lang="en-US" dirty="0"/>
              <a:t> de </a:t>
            </a:r>
            <a:r>
              <a:rPr lang="en-US" dirty="0" err="1"/>
              <a:t>interes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</a:t>
            </a:r>
            <a:r>
              <a:rPr lang="en-US" dirty="0" err="1"/>
              <a:t>celulares</a:t>
            </a:r>
            <a:r>
              <a:rPr lang="en-US" dirty="0"/>
              <a:t> de </a:t>
            </a:r>
            <a:r>
              <a:rPr lang="en-US" dirty="0" err="1"/>
              <a:t>interes</a:t>
            </a:r>
            <a:r>
              <a:rPr lang="en-US" dirty="0"/>
              <a:t>. </a:t>
            </a:r>
            <a:r>
              <a:rPr lang="en-US" dirty="0" err="1"/>
              <a:t>Asi</a:t>
            </a:r>
            <a:r>
              <a:rPr lang="en-US" dirty="0"/>
              <a:t> </a:t>
            </a:r>
            <a:r>
              <a:rPr lang="en-US" dirty="0" err="1"/>
              <a:t>identificamos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factor SHR que tenia un patron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interesante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7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contester la </a:t>
            </a:r>
            <a:r>
              <a:rPr lang="en-US" dirty="0" err="1"/>
              <a:t>primera</a:t>
            </a:r>
            <a:r>
              <a:rPr lang="en-US" dirty="0"/>
              <a:t> </a:t>
            </a:r>
            <a:r>
              <a:rPr lang="en-US" dirty="0" err="1"/>
              <a:t>pregunta</a:t>
            </a:r>
            <a:r>
              <a:rPr lang="en-US" dirty="0"/>
              <a:t> </a:t>
            </a:r>
            <a:r>
              <a:rPr lang="en-US" dirty="0" err="1"/>
              <a:t>hicimos</a:t>
            </a:r>
            <a:r>
              <a:rPr lang="en-US" dirty="0"/>
              <a:t>.. Y lo que les maestro </a:t>
            </a:r>
            <a:r>
              <a:rPr lang="en-US" dirty="0" err="1"/>
              <a:t>aqui</a:t>
            </a:r>
            <a:r>
              <a:rPr lang="en-US" dirty="0"/>
              <a:t> es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representacion</a:t>
            </a:r>
            <a:r>
              <a:rPr lang="en-US" dirty="0"/>
              <a:t> </a:t>
            </a:r>
            <a:r>
              <a:rPr lang="en-US" dirty="0" err="1"/>
              <a:t>grafica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de single cell… las </a:t>
            </a:r>
            <a:r>
              <a:rPr lang="en-US" dirty="0" err="1"/>
              <a:t>celulas</a:t>
            </a:r>
            <a:r>
              <a:rPr lang="en-US" dirty="0"/>
              <a:t> </a:t>
            </a:r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agrupadas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similitude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transcripcional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2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information on </a:t>
            </a:r>
            <a:r>
              <a:rPr lang="en-US" dirty="0" err="1"/>
              <a:t>shr</a:t>
            </a:r>
            <a:r>
              <a:rPr lang="en-US" dirty="0"/>
              <a:t>/</a:t>
            </a:r>
            <a:r>
              <a:rPr lang="en-US" dirty="0" err="1"/>
              <a:t>scr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67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information on </a:t>
            </a:r>
            <a:r>
              <a:rPr lang="en-US" dirty="0" err="1"/>
              <a:t>shr</a:t>
            </a:r>
            <a:r>
              <a:rPr lang="en-US" dirty="0"/>
              <a:t>/</a:t>
            </a:r>
            <a:r>
              <a:rPr lang="en-US" dirty="0" err="1"/>
              <a:t>scr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Incraese</a:t>
            </a:r>
            <a:r>
              <a:rPr lang="en-US" dirty="0"/>
              <a:t> brightness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ACAAB-4ECF-4789-A2ED-F2509D91D1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2654-CC3E-46B7-84B3-71BDD1AF3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04CBDF-FA5C-4A5A-B517-117965A57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143CA-F11E-4447-8577-354FFFA1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3DB72-9417-4484-842E-45B8AB59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62E45-EBE7-4B0B-B0D7-262E3000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5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7301-2E6E-44ED-8D88-3851E72AC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3FFBF-8973-47B8-B341-D1183D8E2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E0985-608A-466A-A88F-E629B869C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CF7B7-96DA-45DB-B741-37E3879B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20E3D-BFC5-465D-81D1-AF514FC0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60E6C-B7AF-4B7C-976F-9F59D9847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B2656-EC13-47AA-BA2A-856889DB5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AD26B-9AEA-45EF-8D7D-87C78FBD0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D4C53-CCF5-47A9-8FBA-16CA662A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34AF-7DAA-4F28-AAC9-0F57C22C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48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2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D070-1A19-4507-A427-A817028DF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9D527-FD35-491F-B5E0-F6B07A6E3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E5DAD-96AF-4BA5-AA02-159F8CA8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3772-5134-4500-972D-B044F1C9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64799-B6E1-4ECD-9F70-B2C9A398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5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910F-ABDD-4692-B501-716CCA8B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EC5AB-8392-43CB-8C81-E02BA1C4F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0B737-0940-4E51-A479-4B0441D70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0A2CE-5C66-4990-89BA-249CC4EC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D22F7-DD55-4EDA-9595-2AA2E57F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1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033E-B6C0-46E9-8072-58F09A02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7BEDD-8EB3-46D6-A1E0-0FBF67B3E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C80F7-6098-4920-AA6B-79D6CDE6A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69620F-CB91-4C99-8BA2-F1B72626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25BAB-4B41-4502-8631-6AB38DE05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5F806-7837-4DB4-99B3-47EC48A9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2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46C9-2A1B-4DF1-B5C5-8CEB722A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B4715-8E50-4EC8-8F31-5BB91FAB1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728F3-187B-40A7-B6C0-FAD51A21A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A3D18F-D2C3-4448-B852-965CDE992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7BFDF-A6A3-46C2-8EA8-D8A059A42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D65AD-86B4-4E62-A0CE-36F5C44B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5EC911-9779-4A1D-AE03-BBF8824D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D46FA-EEA8-40F6-B7E4-814FB7A6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9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C8176-4AA2-4E5C-B3C6-63B92855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78035-C725-45C7-B233-6DC13483E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77848-5BD0-4BE9-8C57-AAC4F233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FB7ED-0261-4F45-9109-EF4B858B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2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68787-9657-42EB-9C80-2ADBE39E0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E7F75D-89D9-4B8C-A38E-2FBBAE394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0108D-0E26-4A36-A0FC-AA540FA4F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9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986E1-9899-4EA0-A25A-89476020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21783-4654-4A17-A404-C53BB2BB3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94D4B-C6F8-417D-8305-9B670E524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FAE58-06EE-4CCF-BC76-C45CDB93F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CE4F8-31AE-421B-BE17-95533883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47C16-5DDE-4EC0-8373-67E50CCF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7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C3D7C-A9F9-4F8F-9018-26605DCDD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66938-3C7B-4AE6-8FF5-4C93B723B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2CBAA-DE0C-4F2E-A080-6028B5571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02519-D8B1-4ADF-A75A-9500A089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43FFF-2190-4C4C-9F27-3C7B1CA0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35EDD-12FE-4E1D-A1BD-D2AD22D1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6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9270E-38B4-4F36-B8EC-16D0E6F61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059A4-7558-4AA8-8CD5-D8DEAF2B8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D2B48-3690-4911-A569-4686EB55A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0B2F9-5B1C-43B3-93D7-C25CEAC77C60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2722F-9775-4908-8076-2CCCEAFDC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49FA7-1A2A-4535-83EA-729ABC260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9AB3C-5BBE-4F7A-A453-9744781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4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opdownload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9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"/><Relationship Id="rId5" Type="http://schemas.openxmlformats.org/officeDocument/2006/relationships/image" Target="../media/image57.tif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03E616-EB7B-C85D-1DBF-DCE39375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395" y="1065288"/>
            <a:ext cx="8091177" cy="857250"/>
          </a:xfrm>
        </p:spPr>
        <p:txBody>
          <a:bodyPr>
            <a:normAutofit/>
          </a:bodyPr>
          <a:lstStyle/>
          <a:p>
            <a:pPr algn="ctr"/>
            <a:r>
              <a:rPr lang="es-MX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El lenguaje genético de las células: single-</a:t>
            </a:r>
            <a:r>
              <a:rPr lang="es-MX" sz="22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s-MX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2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genomics</a:t>
            </a:r>
            <a:endParaRPr lang="es-MX" sz="22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65FF853-D637-552B-64F9-F6853E8A1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59130" r="45590" b="4361"/>
          <a:stretch/>
        </p:blipFill>
        <p:spPr>
          <a:xfrm>
            <a:off x="4615775" y="2641281"/>
            <a:ext cx="2356484" cy="2384067"/>
          </a:xfrm>
          <a:prstGeom prst="rect">
            <a:avLst/>
          </a:prstGeom>
        </p:spPr>
      </p:pic>
      <p:pic>
        <p:nvPicPr>
          <p:cNvPr id="6" name="Picture 5" descr="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603D13F4-6B8C-11AC-27E7-39A642BC3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1"/>
          <a:stretch/>
        </p:blipFill>
        <p:spPr>
          <a:xfrm>
            <a:off x="7780250" y="2489799"/>
            <a:ext cx="3584189" cy="2535549"/>
          </a:xfrm>
          <a:prstGeom prst="rect">
            <a:avLst/>
          </a:prstGeom>
        </p:spPr>
      </p:pic>
      <p:pic>
        <p:nvPicPr>
          <p:cNvPr id="7" name="Picture 6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35E3460D-5961-19E1-88EA-9D2F837B4D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17370" r="39230" b="20473"/>
          <a:stretch/>
        </p:blipFill>
        <p:spPr>
          <a:xfrm>
            <a:off x="698560" y="2914317"/>
            <a:ext cx="2922714" cy="18746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7D5B85-A8C2-D4BC-0B5D-EB36A317A842}"/>
              </a:ext>
            </a:extLst>
          </p:cNvPr>
          <p:cNvSpPr/>
          <p:nvPr/>
        </p:nvSpPr>
        <p:spPr>
          <a:xfrm>
            <a:off x="3340645" y="2779715"/>
            <a:ext cx="427383" cy="371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5465BDE8-520B-4C72-DAA2-C96F5E194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0" y="435232"/>
            <a:ext cx="1958790" cy="66925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793C626-B266-6C55-8E37-8C2A23CD55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46201" r="30873" b="38760"/>
          <a:stretch/>
        </p:blipFill>
        <p:spPr>
          <a:xfrm>
            <a:off x="9405649" y="435232"/>
            <a:ext cx="2023742" cy="50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0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ruit&#10;&#10;Description automatically generated">
            <a:extLst>
              <a:ext uri="{FF2B5EF4-FFF2-40B4-BE49-F238E27FC236}">
                <a16:creationId xmlns:a16="http://schemas.microsoft.com/office/drawing/2014/main" id="{CCBC261B-E372-1BDF-4935-E803392F3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80" y="1040295"/>
            <a:ext cx="2667955" cy="2134364"/>
          </a:xfrm>
          <a:prstGeom prst="rect">
            <a:avLst/>
          </a:prstGeom>
        </p:spPr>
      </p:pic>
      <p:pic>
        <p:nvPicPr>
          <p:cNvPr id="7" name="Picture 6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6CD123AF-C887-DE57-EC26-7F862CDD4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6" y="1151775"/>
            <a:ext cx="2872328" cy="1911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09817-BFB6-523F-7BC1-350F74F6F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85" y="1132401"/>
            <a:ext cx="1819298" cy="181929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208BDA6-B429-2E03-60BD-0842CEA8F1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5" r="85234"/>
          <a:stretch/>
        </p:blipFill>
        <p:spPr>
          <a:xfrm>
            <a:off x="1397149" y="4081634"/>
            <a:ext cx="2250512" cy="260813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D3843B6-ED6D-EABA-4ADC-6A3FAF5A8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23074" r="70453" b="12042"/>
          <a:stretch/>
        </p:blipFill>
        <p:spPr>
          <a:xfrm>
            <a:off x="4621695" y="4081634"/>
            <a:ext cx="2335694" cy="2199896"/>
          </a:xfrm>
          <a:prstGeom prst="rect">
            <a:avLst/>
          </a:prstGeom>
        </p:spPr>
      </p:pic>
      <p:pic>
        <p:nvPicPr>
          <p:cNvPr id="13" name="Picture 12" descr="A white and yellow flower&#10;&#10;Description automatically generated with medium confidence">
            <a:extLst>
              <a:ext uri="{FF2B5EF4-FFF2-40B4-BE49-F238E27FC236}">
                <a16:creationId xmlns:a16="http://schemas.microsoft.com/office/drawing/2014/main" id="{8CD8DF24-BAF1-C937-D57B-9373A65761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55" y="4081634"/>
            <a:ext cx="1689428" cy="16894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13D7C0-CF51-0521-C87C-AAD0BD2E53A3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B8D056-9110-9F48-FB3A-AB26A8EE2D9E}"/>
              </a:ext>
            </a:extLst>
          </p:cNvPr>
          <p:cNvSpPr txBox="1"/>
          <p:nvPr/>
        </p:nvSpPr>
        <p:spPr>
          <a:xfrm>
            <a:off x="1944874" y="232173"/>
            <a:ext cx="8799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Gene expression characterization was traditionally done at the organ level </a:t>
            </a:r>
          </a:p>
        </p:txBody>
      </p:sp>
    </p:spTree>
    <p:extLst>
      <p:ext uri="{BB962C8B-B14F-4D97-AF65-F5344CB8AC3E}">
        <p14:creationId xmlns:p14="http://schemas.microsoft.com/office/powerpoint/2010/main" val="4269833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CE9B6E1-6135-4EAA-9BCC-573083AA0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4" y="1481328"/>
            <a:ext cx="10125792" cy="225247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0B5EC9B-890D-4E85-911D-153FD39AC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0" r="35694" b="37356"/>
          <a:stretch/>
        </p:blipFill>
        <p:spPr>
          <a:xfrm>
            <a:off x="6096000" y="4029075"/>
            <a:ext cx="5057775" cy="23652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EEB275-8B8B-4EA0-859B-9907B0C81346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ACC638-B82F-440F-AE95-96A88EDC78AF}"/>
              </a:ext>
            </a:extLst>
          </p:cNvPr>
          <p:cNvSpPr txBox="1"/>
          <p:nvPr/>
        </p:nvSpPr>
        <p:spPr>
          <a:xfrm>
            <a:off x="2471058" y="253306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Single-cell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as a tool to discover developmental regulators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C5E7DB-84DD-4906-A6CE-05E952E3EA2F}"/>
              </a:ext>
            </a:extLst>
          </p:cNvPr>
          <p:cNvSpPr/>
          <p:nvPr/>
        </p:nvSpPr>
        <p:spPr>
          <a:xfrm>
            <a:off x="3825557" y="1298033"/>
            <a:ext cx="7715250" cy="304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EAAEB2-93FC-4881-ADF0-7BF658B2B901}"/>
              </a:ext>
            </a:extLst>
          </p:cNvPr>
          <p:cNvSpPr/>
          <p:nvPr/>
        </p:nvSpPr>
        <p:spPr>
          <a:xfrm>
            <a:off x="3825557" y="4338251"/>
            <a:ext cx="7715250" cy="2725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5C9600-7160-4DC1-B6D1-3E981C2C14B2}"/>
              </a:ext>
            </a:extLst>
          </p:cNvPr>
          <p:cNvGrpSpPr/>
          <p:nvPr/>
        </p:nvGrpSpPr>
        <p:grpSpPr>
          <a:xfrm>
            <a:off x="865213" y="4157269"/>
            <a:ext cx="3846114" cy="2133600"/>
            <a:chOff x="865213" y="4157269"/>
            <a:chExt cx="3846114" cy="2133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10C86C-F130-48F8-B6E9-ED4014D33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6"/>
            <a:stretch/>
          </p:blipFill>
          <p:spPr>
            <a:xfrm>
              <a:off x="865213" y="4157269"/>
              <a:ext cx="3846114" cy="1710131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2AB66BD-5AB8-4143-B58C-D3672E55C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270" y="5139505"/>
              <a:ext cx="663761" cy="8560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4A4842-2190-4B38-804A-5BDCA37F20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8775" y="5335135"/>
              <a:ext cx="653108" cy="7318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D01A556-E7B7-4D10-A7C7-58F48C2C0A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519" y="5681605"/>
              <a:ext cx="1" cy="6092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04C4D29-8222-4734-8253-ADBCC333B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0407" y="4157269"/>
              <a:ext cx="378011" cy="11221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844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032E-DEA9-2D19-0554-8073D329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077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Droplet-based single-cell </a:t>
            </a:r>
            <a:r>
              <a:rPr lang="en-US" dirty="0" err="1"/>
              <a:t>RNAseq</a:t>
            </a:r>
            <a:r>
              <a:rPr lang="en-US" dirty="0"/>
              <a:t>: the emergence of a scalable system</a:t>
            </a:r>
          </a:p>
        </p:txBody>
      </p:sp>
    </p:spTree>
    <p:extLst>
      <p:ext uri="{BB962C8B-B14F-4D97-AF65-F5344CB8AC3E}">
        <p14:creationId xmlns:p14="http://schemas.microsoft.com/office/powerpoint/2010/main" val="4026515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0F74B1-B27C-403A-8B54-C96C08A23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31" y="1459886"/>
            <a:ext cx="9675338" cy="47502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A7E05A-60C1-449A-B1CE-298BC4A314C0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26C17E-004A-4871-9002-9DC0B3AE833A}"/>
              </a:ext>
            </a:extLst>
          </p:cNvPr>
          <p:cNvCxnSpPr>
            <a:cxnSpLocks/>
          </p:cNvCxnSpPr>
          <p:nvPr/>
        </p:nvCxnSpPr>
        <p:spPr>
          <a:xfrm flipV="1">
            <a:off x="9231130" y="3909765"/>
            <a:ext cx="233917" cy="6943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028C7EB-7F67-446C-9F09-114416FFF62A}"/>
              </a:ext>
            </a:extLst>
          </p:cNvPr>
          <p:cNvSpPr/>
          <p:nvPr/>
        </p:nvSpPr>
        <p:spPr>
          <a:xfrm>
            <a:off x="2955450" y="3620306"/>
            <a:ext cx="7056971" cy="2945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B2907-8334-4D9C-885B-3793D57DAB02}"/>
              </a:ext>
            </a:extLst>
          </p:cNvPr>
          <p:cNvSpPr/>
          <p:nvPr/>
        </p:nvSpPr>
        <p:spPr>
          <a:xfrm>
            <a:off x="6613451" y="2041451"/>
            <a:ext cx="1616149" cy="194575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DE175-70A5-4583-B1E7-490C6D784E88}"/>
              </a:ext>
            </a:extLst>
          </p:cNvPr>
          <p:cNvSpPr txBox="1"/>
          <p:nvPr/>
        </p:nvSpPr>
        <p:spPr>
          <a:xfrm>
            <a:off x="2471058" y="253306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Single-cell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as a tool to discover developmental regulators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46687-DCAC-4DDF-9EBD-C027F682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3F0E53-89C7-4791-A5B2-212CF7A73D9D}"/>
              </a:ext>
            </a:extLst>
          </p:cNvPr>
          <p:cNvSpPr/>
          <p:nvPr/>
        </p:nvSpPr>
        <p:spPr>
          <a:xfrm>
            <a:off x="4386943" y="1303937"/>
            <a:ext cx="6836228" cy="297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81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0F74B1-B27C-403A-8B54-C96C08A23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31" y="1459886"/>
            <a:ext cx="9675338" cy="47502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A7E05A-60C1-449A-B1CE-298BC4A314C0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26C17E-004A-4871-9002-9DC0B3AE833A}"/>
              </a:ext>
            </a:extLst>
          </p:cNvPr>
          <p:cNvCxnSpPr>
            <a:cxnSpLocks/>
          </p:cNvCxnSpPr>
          <p:nvPr/>
        </p:nvCxnSpPr>
        <p:spPr>
          <a:xfrm flipV="1">
            <a:off x="9231130" y="3909765"/>
            <a:ext cx="233917" cy="6943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028C7EB-7F67-446C-9F09-114416FFF62A}"/>
              </a:ext>
            </a:extLst>
          </p:cNvPr>
          <p:cNvSpPr/>
          <p:nvPr/>
        </p:nvSpPr>
        <p:spPr>
          <a:xfrm>
            <a:off x="2955450" y="3620306"/>
            <a:ext cx="7056971" cy="2945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B2907-8334-4D9C-885B-3793D57DAB02}"/>
              </a:ext>
            </a:extLst>
          </p:cNvPr>
          <p:cNvSpPr/>
          <p:nvPr/>
        </p:nvSpPr>
        <p:spPr>
          <a:xfrm>
            <a:off x="6613451" y="2041451"/>
            <a:ext cx="1616149" cy="194575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DE175-70A5-4583-B1E7-490C6D784E88}"/>
              </a:ext>
            </a:extLst>
          </p:cNvPr>
          <p:cNvSpPr txBox="1"/>
          <p:nvPr/>
        </p:nvSpPr>
        <p:spPr>
          <a:xfrm>
            <a:off x="2471058" y="253306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Single-cell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as a tool to discover developmental regulators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46687-DCAC-4DDF-9EBD-C027F682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2F20DD3-7671-4AA9-B19A-D6C4F1615BED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3F0E53-89C7-4791-A5B2-212CF7A73D9D}"/>
              </a:ext>
            </a:extLst>
          </p:cNvPr>
          <p:cNvSpPr/>
          <p:nvPr/>
        </p:nvSpPr>
        <p:spPr>
          <a:xfrm>
            <a:off x="6215743" y="1303937"/>
            <a:ext cx="5007428" cy="297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B38BE-D94F-45B0-ABF3-FBF6F9A0C291}"/>
              </a:ext>
            </a:extLst>
          </p:cNvPr>
          <p:cNvSpPr/>
          <p:nvPr/>
        </p:nvSpPr>
        <p:spPr>
          <a:xfrm>
            <a:off x="8248360" y="4968044"/>
            <a:ext cx="2231281" cy="430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1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0F74B1-B27C-403A-8B54-C96C08A23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31" y="1459886"/>
            <a:ext cx="9675338" cy="47502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A7E05A-60C1-449A-B1CE-298BC4A314C0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26C17E-004A-4871-9002-9DC0B3AE833A}"/>
              </a:ext>
            </a:extLst>
          </p:cNvPr>
          <p:cNvCxnSpPr>
            <a:cxnSpLocks/>
          </p:cNvCxnSpPr>
          <p:nvPr/>
        </p:nvCxnSpPr>
        <p:spPr>
          <a:xfrm flipV="1">
            <a:off x="9231130" y="3909765"/>
            <a:ext cx="233917" cy="6943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028C7EB-7F67-446C-9F09-114416FFF62A}"/>
              </a:ext>
            </a:extLst>
          </p:cNvPr>
          <p:cNvSpPr/>
          <p:nvPr/>
        </p:nvSpPr>
        <p:spPr>
          <a:xfrm>
            <a:off x="2955450" y="3620306"/>
            <a:ext cx="7056971" cy="2945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B2907-8334-4D9C-885B-3793D57DAB02}"/>
              </a:ext>
            </a:extLst>
          </p:cNvPr>
          <p:cNvSpPr/>
          <p:nvPr/>
        </p:nvSpPr>
        <p:spPr>
          <a:xfrm>
            <a:off x="6613451" y="2041451"/>
            <a:ext cx="1616149" cy="194575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DE175-70A5-4583-B1E7-490C6D784E88}"/>
              </a:ext>
            </a:extLst>
          </p:cNvPr>
          <p:cNvSpPr txBox="1"/>
          <p:nvPr/>
        </p:nvSpPr>
        <p:spPr>
          <a:xfrm>
            <a:off x="2471058" y="253306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Single-cell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as a tool to discover developmental regulators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46687-DCAC-4DDF-9EBD-C027F682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2F20DD3-7671-4AA9-B19A-D6C4F1615BED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3F0E53-89C7-4791-A5B2-212CF7A73D9D}"/>
              </a:ext>
            </a:extLst>
          </p:cNvPr>
          <p:cNvSpPr/>
          <p:nvPr/>
        </p:nvSpPr>
        <p:spPr>
          <a:xfrm>
            <a:off x="6215743" y="1303937"/>
            <a:ext cx="5007428" cy="297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5CDA5F-BAC7-44D8-AD21-842F73CABE1C}"/>
              </a:ext>
            </a:extLst>
          </p:cNvPr>
          <p:cNvCxnSpPr/>
          <p:nvPr/>
        </p:nvCxnSpPr>
        <p:spPr>
          <a:xfrm flipV="1">
            <a:off x="6323949" y="2067112"/>
            <a:ext cx="1057275" cy="723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9BB196-88B7-493B-BBA5-F7F7E0921C2F}"/>
              </a:ext>
            </a:extLst>
          </p:cNvPr>
          <p:cNvCxnSpPr>
            <a:cxnSpLocks/>
          </p:cNvCxnSpPr>
          <p:nvPr/>
        </p:nvCxnSpPr>
        <p:spPr>
          <a:xfrm>
            <a:off x="6310993" y="3285651"/>
            <a:ext cx="1070231" cy="8807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9662256A-FE79-4073-93F6-28493ED14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51" y="1722819"/>
            <a:ext cx="4492607" cy="30402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9CFB4B6-FD37-4E83-A424-BE0A98BD967D}"/>
              </a:ext>
            </a:extLst>
          </p:cNvPr>
          <p:cNvSpPr/>
          <p:nvPr/>
        </p:nvSpPr>
        <p:spPr>
          <a:xfrm>
            <a:off x="7715250" y="2791012"/>
            <a:ext cx="173799" cy="344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12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8D1A10BE-F6AA-4E0E-A2A5-53A53ED78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88" y="1717547"/>
            <a:ext cx="9194348" cy="3835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DC406B-5FAC-488B-A3A4-1B1CA6E934F5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2D2D1-9826-45F9-82FD-A47042AD5DA0}"/>
              </a:ext>
            </a:extLst>
          </p:cNvPr>
          <p:cNvSpPr txBox="1"/>
          <p:nvPr/>
        </p:nvSpPr>
        <p:spPr>
          <a:xfrm>
            <a:off x="2471058" y="253306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Single-cell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as a tool to discover developmental regulators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96FFF5-26D8-F9BC-4B6A-D79496856D7A}"/>
              </a:ext>
            </a:extLst>
          </p:cNvPr>
          <p:cNvSpPr/>
          <p:nvPr/>
        </p:nvSpPr>
        <p:spPr>
          <a:xfrm>
            <a:off x="6874752" y="1918252"/>
            <a:ext cx="3461944" cy="93271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3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EM generation2">
            <a:hlinkClick r:id="" action="ppaction://media"/>
            <a:extLst>
              <a:ext uri="{FF2B5EF4-FFF2-40B4-BE49-F238E27FC236}">
                <a16:creationId xmlns:a16="http://schemas.microsoft.com/office/drawing/2014/main" id="{68F96F94-AA88-4B31-948A-4783342676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21804"/>
            <a:ext cx="10048875" cy="56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57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electronics, keyboard&#10;&#10;Description automatically generated">
            <a:extLst>
              <a:ext uri="{FF2B5EF4-FFF2-40B4-BE49-F238E27FC236}">
                <a16:creationId xmlns:a16="http://schemas.microsoft.com/office/drawing/2014/main" id="{273945F7-10A9-EF1F-5156-348E959A2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63" y="2258532"/>
            <a:ext cx="10006660" cy="25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A834F266-152D-4706-8099-7639C62F3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"/>
          <a:stretch/>
        </p:blipFill>
        <p:spPr>
          <a:xfrm>
            <a:off x="632915" y="1325831"/>
            <a:ext cx="9196885" cy="51693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D5C98B-9185-4350-854C-8A86D228C829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974D79-DFC0-4494-970E-64B5AB2AB9EE}"/>
              </a:ext>
            </a:extLst>
          </p:cNvPr>
          <p:cNvSpPr txBox="1"/>
          <p:nvPr/>
        </p:nvSpPr>
        <p:spPr>
          <a:xfrm>
            <a:off x="2471058" y="253306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Single-cell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as a tool to discover developmental regulators</a:t>
            </a:r>
          </a:p>
        </p:txBody>
      </p:sp>
    </p:spTree>
    <p:extLst>
      <p:ext uri="{BB962C8B-B14F-4D97-AF65-F5344CB8AC3E}">
        <p14:creationId xmlns:p14="http://schemas.microsoft.com/office/powerpoint/2010/main" val="400069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5CFB30-0582-3D39-27E6-37FE74AF16E8}"/>
              </a:ext>
            </a:extLst>
          </p:cNvPr>
          <p:cNvSpPr txBox="1"/>
          <p:nvPr/>
        </p:nvSpPr>
        <p:spPr>
          <a:xfrm>
            <a:off x="3767328" y="2813447"/>
            <a:ext cx="65836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400" dirty="0" err="1"/>
              <a:t>What</a:t>
            </a:r>
            <a:r>
              <a:rPr lang="es-MX" sz="3400" dirty="0"/>
              <a:t> </a:t>
            </a:r>
            <a:r>
              <a:rPr lang="es-MX" sz="3400" dirty="0" err="1"/>
              <a:t>is</a:t>
            </a:r>
            <a:r>
              <a:rPr lang="es-MX" sz="3400" dirty="0"/>
              <a:t> gene </a:t>
            </a:r>
            <a:r>
              <a:rPr lang="es-MX" sz="3400" dirty="0" err="1"/>
              <a:t>expression</a:t>
            </a:r>
            <a:r>
              <a:rPr lang="es-MX" sz="3400" dirty="0"/>
              <a:t>?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21150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832A7A3-17A2-47F9-A349-DF230638BD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4" y="1132712"/>
            <a:ext cx="9587751" cy="50585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044226-A0D4-4807-B12B-83180B421CB3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08A1A-A35F-4D13-A8B6-B1FA20299C5F}"/>
              </a:ext>
            </a:extLst>
          </p:cNvPr>
          <p:cNvSpPr txBox="1"/>
          <p:nvPr/>
        </p:nvSpPr>
        <p:spPr>
          <a:xfrm>
            <a:off x="2471058" y="253306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Single-cell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as a tool to discover developmental regulators</a:t>
            </a:r>
          </a:p>
        </p:txBody>
      </p:sp>
    </p:spTree>
    <p:extLst>
      <p:ext uri="{BB962C8B-B14F-4D97-AF65-F5344CB8AC3E}">
        <p14:creationId xmlns:p14="http://schemas.microsoft.com/office/powerpoint/2010/main" val="3983204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310D3EA-905C-477A-7C15-9F65A67CE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7" y="1489137"/>
            <a:ext cx="10104877" cy="38797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DACE73-A63C-B9C4-DB9F-09D56ADC0D33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34FD7-F703-EAEC-472C-80C4685B3AA6}"/>
              </a:ext>
            </a:extLst>
          </p:cNvPr>
          <p:cNvSpPr txBox="1"/>
          <p:nvPr/>
        </p:nvSpPr>
        <p:spPr>
          <a:xfrm>
            <a:off x="3663753" y="264724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housands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of genes can be assigned to a single cell</a:t>
            </a:r>
          </a:p>
        </p:txBody>
      </p:sp>
    </p:spTree>
    <p:extLst>
      <p:ext uri="{BB962C8B-B14F-4D97-AF65-F5344CB8AC3E}">
        <p14:creationId xmlns:p14="http://schemas.microsoft.com/office/powerpoint/2010/main" val="2386789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111250-0038-4028-B791-6CAC74BF9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96" r="1466" b="11878"/>
          <a:stretch/>
        </p:blipFill>
        <p:spPr>
          <a:xfrm>
            <a:off x="89338" y="1912883"/>
            <a:ext cx="12013324" cy="37942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FCE68D-C5DA-429F-B294-EE2C2D4DDC4B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2032E3-4EAD-4E27-8E41-B8DA0E52C960}"/>
              </a:ext>
            </a:extLst>
          </p:cNvPr>
          <p:cNvSpPr txBox="1"/>
          <p:nvPr/>
        </p:nvSpPr>
        <p:spPr>
          <a:xfrm>
            <a:off x="4362920" y="253306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Single cell expression matrices</a:t>
            </a:r>
          </a:p>
        </p:txBody>
      </p:sp>
    </p:spTree>
    <p:extLst>
      <p:ext uri="{BB962C8B-B14F-4D97-AF65-F5344CB8AC3E}">
        <p14:creationId xmlns:p14="http://schemas.microsoft.com/office/powerpoint/2010/main" val="4153621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0F74B1-B27C-403A-8B54-C96C08A23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1" y="1459886"/>
            <a:ext cx="10478928" cy="51448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A7E05A-60C1-449A-B1CE-298BC4A314C0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26C17E-004A-4871-9002-9DC0B3AE833A}"/>
              </a:ext>
            </a:extLst>
          </p:cNvPr>
          <p:cNvCxnSpPr>
            <a:cxnSpLocks/>
          </p:cNvCxnSpPr>
          <p:nvPr/>
        </p:nvCxnSpPr>
        <p:spPr>
          <a:xfrm flipV="1">
            <a:off x="9231130" y="3909765"/>
            <a:ext cx="233917" cy="6943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028C7EB-7F67-446C-9F09-114416FFF62A}"/>
              </a:ext>
            </a:extLst>
          </p:cNvPr>
          <p:cNvSpPr/>
          <p:nvPr/>
        </p:nvSpPr>
        <p:spPr>
          <a:xfrm>
            <a:off x="2471058" y="3823342"/>
            <a:ext cx="8133880" cy="2945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B2907-8334-4D9C-885B-3793D57DAB02}"/>
              </a:ext>
            </a:extLst>
          </p:cNvPr>
          <p:cNvSpPr/>
          <p:nvPr/>
        </p:nvSpPr>
        <p:spPr>
          <a:xfrm>
            <a:off x="6213078" y="2086532"/>
            <a:ext cx="1878161" cy="194575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DE175-70A5-4583-B1E7-490C6D784E88}"/>
              </a:ext>
            </a:extLst>
          </p:cNvPr>
          <p:cNvSpPr txBox="1"/>
          <p:nvPr/>
        </p:nvSpPr>
        <p:spPr>
          <a:xfrm>
            <a:off x="2471058" y="253306"/>
            <a:ext cx="773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Single-cell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as a tool to discover developmental regulators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46687-DCAC-4DDF-9EBD-C027F682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C5C1A-67DB-4D52-B670-F92583BB1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7AC3CE79-728A-4D2F-9F06-5760DE9EB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2" t="28918" r="24647" b="14607"/>
          <a:stretch/>
        </p:blipFill>
        <p:spPr>
          <a:xfrm>
            <a:off x="549639" y="1376737"/>
            <a:ext cx="2260315" cy="3639620"/>
          </a:xfrm>
          <a:prstGeom prst="rect">
            <a:avLst/>
          </a:prstGeom>
        </p:spPr>
      </p:pic>
      <p:pic>
        <p:nvPicPr>
          <p:cNvPr id="11" name="Picture 10" descr="A close up of a computer&#10;&#10;Description automatically generated">
            <a:extLst>
              <a:ext uri="{FF2B5EF4-FFF2-40B4-BE49-F238E27FC236}">
                <a16:creationId xmlns:a16="http://schemas.microsoft.com/office/drawing/2014/main" id="{01A4D9DB-D6AE-4AEA-9303-8E5A628AF3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/>
          <a:stretch/>
        </p:blipFill>
        <p:spPr>
          <a:xfrm>
            <a:off x="6593881" y="2738479"/>
            <a:ext cx="2281468" cy="1879643"/>
          </a:xfrm>
          <a:prstGeom prst="rect">
            <a:avLst/>
          </a:prstGeom>
        </p:spPr>
      </p:pic>
      <p:pic>
        <p:nvPicPr>
          <p:cNvPr id="13" name="Picture 12" descr="A close up of a computer&#10;&#10;Description automatically generated">
            <a:extLst>
              <a:ext uri="{FF2B5EF4-FFF2-40B4-BE49-F238E27FC236}">
                <a16:creationId xmlns:a16="http://schemas.microsoft.com/office/drawing/2014/main" id="{CBED2078-C03F-4005-8ED8-DA24CE1A23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7"/>
          <a:stretch/>
        </p:blipFill>
        <p:spPr>
          <a:xfrm>
            <a:off x="9656240" y="2760086"/>
            <a:ext cx="2430381" cy="1879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1287A-F8A1-4FA9-84FB-0142496B0E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25055" b="2463"/>
          <a:stretch/>
        </p:blipFill>
        <p:spPr>
          <a:xfrm>
            <a:off x="3739848" y="2738479"/>
            <a:ext cx="1948097" cy="188190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7C2F23-CF95-43F9-8CEC-AF0FB49538F4}"/>
              </a:ext>
            </a:extLst>
          </p:cNvPr>
          <p:cNvCxnSpPr>
            <a:cxnSpLocks/>
          </p:cNvCxnSpPr>
          <p:nvPr/>
        </p:nvCxnSpPr>
        <p:spPr>
          <a:xfrm>
            <a:off x="3030876" y="4068566"/>
            <a:ext cx="50343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98781B-0EF0-4A5C-90E6-07A28EC7ABE6}"/>
              </a:ext>
            </a:extLst>
          </p:cNvPr>
          <p:cNvCxnSpPr>
            <a:cxnSpLocks/>
          </p:cNvCxnSpPr>
          <p:nvPr/>
        </p:nvCxnSpPr>
        <p:spPr>
          <a:xfrm>
            <a:off x="5947024" y="4046305"/>
            <a:ext cx="50343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A5EE74-7FA1-449A-B6DA-FD8B4264F7D4}"/>
              </a:ext>
            </a:extLst>
          </p:cNvPr>
          <p:cNvCxnSpPr>
            <a:cxnSpLocks/>
          </p:cNvCxnSpPr>
          <p:nvPr/>
        </p:nvCxnSpPr>
        <p:spPr>
          <a:xfrm>
            <a:off x="9152806" y="4046305"/>
            <a:ext cx="50343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5C6CA05-4FB9-45DC-9E68-F3491DBD8FC5}"/>
              </a:ext>
            </a:extLst>
          </p:cNvPr>
          <p:cNvSpPr txBox="1"/>
          <p:nvPr/>
        </p:nvSpPr>
        <p:spPr>
          <a:xfrm>
            <a:off x="1196498" y="235058"/>
            <a:ext cx="1013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10x Runs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145622-4841-440E-B91A-EE66D34F3F6D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small, front, sitting, standing&#10;&#10;Description automatically generated">
            <a:extLst>
              <a:ext uri="{FF2B5EF4-FFF2-40B4-BE49-F238E27FC236}">
                <a16:creationId xmlns:a16="http://schemas.microsoft.com/office/drawing/2014/main" id="{9ADAB4AB-9817-40EB-BB49-F3A2420360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17838" r="48147"/>
          <a:stretch/>
        </p:blipFill>
        <p:spPr>
          <a:xfrm>
            <a:off x="9252428" y="992535"/>
            <a:ext cx="807623" cy="16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4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E7D26-53C6-871A-17D4-0A1728626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437" y="2165143"/>
            <a:ext cx="10515600" cy="25277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800" dirty="0"/>
              <a:t>1.  Understanding tissue development and patterning.</a:t>
            </a:r>
          </a:p>
          <a:p>
            <a:pPr marL="0" indent="0">
              <a:buNone/>
            </a:pPr>
            <a:r>
              <a:rPr lang="en-US" sz="8800" dirty="0"/>
              <a:t> </a:t>
            </a:r>
          </a:p>
          <a:p>
            <a:pPr marL="0" indent="0">
              <a:buNone/>
            </a:pPr>
            <a:r>
              <a:rPr lang="en-US" sz="8800" dirty="0"/>
              <a:t>2.  Mapping Cellular heterogeneity.</a:t>
            </a:r>
          </a:p>
          <a:p>
            <a:pPr marL="0" indent="0">
              <a:buNone/>
            </a:pPr>
            <a:endParaRPr lang="en-US" sz="8800" dirty="0"/>
          </a:p>
          <a:p>
            <a:pPr marL="0" indent="0">
              <a:buNone/>
            </a:pPr>
            <a:r>
              <a:rPr lang="en-US" sz="8800" dirty="0"/>
              <a:t>3.  Identifying rare cell types. </a:t>
            </a:r>
          </a:p>
          <a:p>
            <a:pPr marL="514350" indent="-514350">
              <a:buAutoNum type="arabicPeriod"/>
            </a:pPr>
            <a:endParaRPr lang="en-US" sz="8800" dirty="0"/>
          </a:p>
          <a:p>
            <a:pPr marL="0" indent="0">
              <a:buNone/>
            </a:pPr>
            <a:r>
              <a:rPr lang="en-US" sz="8800" dirty="0"/>
              <a:t>4. Cellular basis of evo-devo. </a:t>
            </a:r>
          </a:p>
          <a:p>
            <a:pPr marL="0" indent="0">
              <a:buNone/>
            </a:pPr>
            <a:endParaRPr lang="en-US" sz="8800" dirty="0"/>
          </a:p>
          <a:p>
            <a:pPr marL="0" indent="0">
              <a:buNone/>
            </a:pPr>
            <a:r>
              <a:rPr lang="en-US" sz="8800" dirty="0"/>
              <a:t>5. Cellular differentiation pathways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 startAt="4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38FC8-73A5-2D04-F8D0-1DEB4E79D01F}"/>
              </a:ext>
            </a:extLst>
          </p:cNvPr>
          <p:cNvSpPr txBox="1"/>
          <p:nvPr/>
        </p:nvSpPr>
        <p:spPr>
          <a:xfrm>
            <a:off x="4865790" y="568449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Applications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D6496-2A37-15F0-C2E7-41BDC5865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10" t="42898" r="37880" b="20243"/>
          <a:stretch/>
        </p:blipFill>
        <p:spPr>
          <a:xfrm>
            <a:off x="787247" y="1766188"/>
            <a:ext cx="3846397" cy="359055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34224C2-6039-66C0-0F00-B9D2B4F2B34D}"/>
              </a:ext>
            </a:extLst>
          </p:cNvPr>
          <p:cNvSpPr/>
          <p:nvPr/>
        </p:nvSpPr>
        <p:spPr>
          <a:xfrm>
            <a:off x="1510301" y="3935003"/>
            <a:ext cx="873303" cy="70648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681039-092F-E49D-5052-5DEF83CFE9FB}"/>
              </a:ext>
            </a:extLst>
          </p:cNvPr>
          <p:cNvSpPr/>
          <p:nvPr/>
        </p:nvSpPr>
        <p:spPr>
          <a:xfrm>
            <a:off x="976046" y="2569755"/>
            <a:ext cx="768849" cy="11289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7D4BB4-5397-1D85-7FAA-58E7508CE304}"/>
              </a:ext>
            </a:extLst>
          </p:cNvPr>
          <p:cNvSpPr txBox="1"/>
          <p:nvPr/>
        </p:nvSpPr>
        <p:spPr>
          <a:xfrm>
            <a:off x="2270589" y="4508191"/>
            <a:ext cx="144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Cell </a:t>
            </a:r>
            <a:r>
              <a:rPr lang="es-MX" dirty="0" err="1"/>
              <a:t>type</a:t>
            </a:r>
            <a:r>
              <a:rPr lang="es-MX" dirty="0"/>
              <a:t> 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5CCD6-16B6-90E9-3346-F79F9FE65F41}"/>
              </a:ext>
            </a:extLst>
          </p:cNvPr>
          <p:cNvSpPr txBox="1"/>
          <p:nvPr/>
        </p:nvSpPr>
        <p:spPr>
          <a:xfrm>
            <a:off x="251718" y="2148783"/>
            <a:ext cx="144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Cell </a:t>
            </a:r>
            <a:r>
              <a:rPr lang="es-MX" dirty="0" err="1"/>
              <a:t>type</a:t>
            </a:r>
            <a:r>
              <a:rPr lang="es-MX" dirty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EA439-0D5E-4839-9258-5A9A049E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BAD1C-71BF-4464-9221-143297B24CC7}"/>
              </a:ext>
            </a:extLst>
          </p:cNvPr>
          <p:cNvSpPr txBox="1"/>
          <p:nvPr/>
        </p:nvSpPr>
        <p:spPr>
          <a:xfrm>
            <a:off x="4150649" y="2649180"/>
            <a:ext cx="6633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/>
              <a:t>1. T</a:t>
            </a:r>
            <a:r>
              <a:rPr lang="en-US" sz="3600" dirty="0"/>
              <a:t>issue patterning</a:t>
            </a:r>
          </a:p>
        </p:txBody>
      </p:sp>
    </p:spTree>
    <p:extLst>
      <p:ext uri="{BB962C8B-B14F-4D97-AF65-F5344CB8AC3E}">
        <p14:creationId xmlns:p14="http://schemas.microsoft.com/office/powerpoint/2010/main" val="745230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2C6A0A-75D1-416C-8B2D-203E5657D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r="84515" b="40161"/>
          <a:stretch/>
        </p:blipFill>
        <p:spPr>
          <a:xfrm>
            <a:off x="1032453" y="1094300"/>
            <a:ext cx="1513389" cy="315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F36B00-4AFF-47A7-949C-E7B5C1064071}"/>
              </a:ext>
            </a:extLst>
          </p:cNvPr>
          <p:cNvSpPr txBox="1"/>
          <p:nvPr/>
        </p:nvSpPr>
        <p:spPr>
          <a:xfrm>
            <a:off x="826984" y="4506608"/>
            <a:ext cx="2052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≈ 14,755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5683 genes/cell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 cell clusters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E32558-50EC-4358-A28D-C07772CB5139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50B25-3C1D-4DAB-8250-879C2019A418}"/>
              </a:ext>
            </a:extLst>
          </p:cNvPr>
          <p:cNvSpPr txBox="1"/>
          <p:nvPr/>
        </p:nvSpPr>
        <p:spPr>
          <a:xfrm>
            <a:off x="1764782" y="220578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21 distinct cell-type populations were identified with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scRNAseq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995E-8448-470E-9C9E-A9428034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5BDCF06-6D5B-4069-5116-3D424470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20"/>
          <a:stretch/>
        </p:blipFill>
        <p:spPr>
          <a:xfrm>
            <a:off x="4215246" y="1021765"/>
            <a:ext cx="6015842" cy="5190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03A104-002F-2F0A-B4D3-EDE1A5C5A4E9}"/>
              </a:ext>
            </a:extLst>
          </p:cNvPr>
          <p:cNvSpPr txBox="1"/>
          <p:nvPr/>
        </p:nvSpPr>
        <p:spPr>
          <a:xfrm>
            <a:off x="8481411" y="1662545"/>
            <a:ext cx="292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UMAP – </a:t>
            </a:r>
            <a:r>
              <a:rPr lang="es-MX" b="1" dirty="0" err="1"/>
              <a:t>cell</a:t>
            </a:r>
            <a:r>
              <a:rPr lang="es-MX" b="1" dirty="0"/>
              <a:t> </a:t>
            </a:r>
            <a:r>
              <a:rPr lang="es-MX" b="1" dirty="0" err="1"/>
              <a:t>subpopulations</a:t>
            </a:r>
            <a:r>
              <a:rPr lang="es-MX" b="1" dirty="0"/>
              <a:t> </a:t>
            </a:r>
            <a:endParaRPr lang="en-US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E65474-2BA6-3629-0EC9-5C2AD088B81D}"/>
              </a:ext>
            </a:extLst>
          </p:cNvPr>
          <p:cNvCxnSpPr>
            <a:cxnSpLocks/>
          </p:cNvCxnSpPr>
          <p:nvPr/>
        </p:nvCxnSpPr>
        <p:spPr>
          <a:xfrm>
            <a:off x="2938444" y="3040083"/>
            <a:ext cx="83791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661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877A2D-CC32-48A5-8506-07FD9FE1B1E0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36843-29AB-4CE2-A0E6-80E636A6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F46D5-9B02-4209-A83A-1C200800B8D8}"/>
              </a:ext>
            </a:extLst>
          </p:cNvPr>
          <p:cNvSpPr txBox="1"/>
          <p:nvPr/>
        </p:nvSpPr>
        <p:spPr>
          <a:xfrm>
            <a:off x="1848744" y="196888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Multiple cortex and stele cell subpopulations were discovered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D1E2CE0-BAFE-28DC-05E6-B8047D24D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9"/>
          <a:stretch/>
        </p:blipFill>
        <p:spPr>
          <a:xfrm>
            <a:off x="2526070" y="1207970"/>
            <a:ext cx="5206225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94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877A2D-CC32-48A5-8506-07FD9FE1B1E0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36843-29AB-4CE2-A0E6-80E636A6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F46D5-9B02-4209-A83A-1C200800B8D8}"/>
              </a:ext>
            </a:extLst>
          </p:cNvPr>
          <p:cNvSpPr txBox="1"/>
          <p:nvPr/>
        </p:nvSpPr>
        <p:spPr>
          <a:xfrm>
            <a:off x="1848744" y="196888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Multiple cortex and stele cell subpopulations were discovered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D1E2CE0-BAFE-28DC-05E6-B8047D24D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9"/>
          <a:stretch/>
        </p:blipFill>
        <p:spPr>
          <a:xfrm>
            <a:off x="2526070" y="1207970"/>
            <a:ext cx="5206225" cy="46024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CFCD5F-2C8C-FCC6-0A0F-1ED4F5D4F50C}"/>
              </a:ext>
            </a:extLst>
          </p:cNvPr>
          <p:cNvCxnSpPr>
            <a:cxnSpLocks/>
          </p:cNvCxnSpPr>
          <p:nvPr/>
        </p:nvCxnSpPr>
        <p:spPr>
          <a:xfrm flipH="1" flipV="1">
            <a:off x="2526070" y="3083442"/>
            <a:ext cx="972042" cy="3455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22823-C5D8-E793-2508-DE1FDA185402}"/>
              </a:ext>
            </a:extLst>
          </p:cNvPr>
          <p:cNvCxnSpPr>
            <a:cxnSpLocks/>
          </p:cNvCxnSpPr>
          <p:nvPr/>
        </p:nvCxnSpPr>
        <p:spPr>
          <a:xfrm flipH="1" flipV="1">
            <a:off x="2483538" y="3891516"/>
            <a:ext cx="1252032" cy="815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5C585C0-FB5F-34A8-71A9-FAEBCA371571}"/>
              </a:ext>
            </a:extLst>
          </p:cNvPr>
          <p:cNvSpPr txBox="1"/>
          <p:nvPr/>
        </p:nvSpPr>
        <p:spPr>
          <a:xfrm>
            <a:off x="1454791" y="2847417"/>
            <a:ext cx="125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Periciclo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BB5D4-584A-CAD7-B3A1-BD222C36EE38}"/>
              </a:ext>
            </a:extLst>
          </p:cNvPr>
          <p:cNvSpPr txBox="1"/>
          <p:nvPr/>
        </p:nvSpPr>
        <p:spPr>
          <a:xfrm>
            <a:off x="1453857" y="3641252"/>
            <a:ext cx="125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Floema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55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with a hat&#10;&#10;AI-generated content may be incorrect.">
            <a:extLst>
              <a:ext uri="{FF2B5EF4-FFF2-40B4-BE49-F238E27FC236}">
                <a16:creationId xmlns:a16="http://schemas.microsoft.com/office/drawing/2014/main" id="{78DDC16A-545D-C36A-B1B3-C6CA8DE43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0" y="1620609"/>
            <a:ext cx="2074926" cy="2621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1E1D63-1306-474D-2A3F-EBC96ED75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21" y="1874716"/>
            <a:ext cx="2544485" cy="2113111"/>
          </a:xfrm>
          <a:prstGeom prst="rect">
            <a:avLst/>
          </a:prstGeom>
        </p:spPr>
      </p:pic>
      <p:pic>
        <p:nvPicPr>
          <p:cNvPr id="11" name="Picture 10" descr="A drawing of a family&#10;&#10;AI-generated content may be incorrect.">
            <a:extLst>
              <a:ext uri="{FF2B5EF4-FFF2-40B4-BE49-F238E27FC236}">
                <a16:creationId xmlns:a16="http://schemas.microsoft.com/office/drawing/2014/main" id="{6E36A14A-B7BF-A41D-7E8F-3DA4D9330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60" y="1779635"/>
            <a:ext cx="3429836" cy="23672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7EA719-06E8-A73C-B319-255F660875E4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87A44-224C-F360-358A-3781E09A87AF}"/>
              </a:ext>
            </a:extLst>
          </p:cNvPr>
          <p:cNvSpPr txBox="1"/>
          <p:nvPr/>
        </p:nvSpPr>
        <p:spPr>
          <a:xfrm>
            <a:off x="1238464" y="258416"/>
            <a:ext cx="9614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noProof="0" dirty="0">
                <a:latin typeface="Arial" pitchFamily="34" charset="0"/>
                <a:cs typeface="Arial" pitchFamily="34" charset="0"/>
              </a:rPr>
              <a:t>Humans use creative expression to show individual´s ideas and thoughts</a:t>
            </a:r>
          </a:p>
        </p:txBody>
      </p:sp>
    </p:spTree>
    <p:extLst>
      <p:ext uri="{BB962C8B-B14F-4D97-AF65-F5344CB8AC3E}">
        <p14:creationId xmlns:p14="http://schemas.microsoft.com/office/powerpoint/2010/main" val="34657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877A2D-CC32-48A5-8506-07FD9FE1B1E0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36843-29AB-4CE2-A0E6-80E636A6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50A0F-E09B-7AD0-A222-445E7D2E1B9B}"/>
              </a:ext>
            </a:extLst>
          </p:cNvPr>
          <p:cNvSpPr txBox="1"/>
          <p:nvPr/>
        </p:nvSpPr>
        <p:spPr>
          <a:xfrm>
            <a:off x="1848744" y="196888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Multiple cortex and stele cell subpopulations were discovered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F8038F5-F4B6-CAAB-CDAD-7EF8BD142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9"/>
          <a:stretch/>
        </p:blipFill>
        <p:spPr>
          <a:xfrm>
            <a:off x="2497836" y="1207970"/>
            <a:ext cx="5250501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66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877A2D-CC32-48A5-8506-07FD9FE1B1E0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36843-29AB-4CE2-A0E6-80E636A6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DCBDD-83FF-30D1-486D-B7B77610CDB3}"/>
              </a:ext>
            </a:extLst>
          </p:cNvPr>
          <p:cNvSpPr txBox="1"/>
          <p:nvPr/>
        </p:nvSpPr>
        <p:spPr>
          <a:xfrm>
            <a:off x="1848744" y="196888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Multiple cortex and stele cell subpopulations were discovered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40E4CE4-7968-A3DF-5C57-946248BA7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0"/>
          <a:stretch/>
        </p:blipFill>
        <p:spPr>
          <a:xfrm>
            <a:off x="2497836" y="1207970"/>
            <a:ext cx="5298627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32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877A2D-CC32-48A5-8506-07FD9FE1B1E0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36843-29AB-4CE2-A0E6-80E636A6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7602A-B0CE-9730-B1FF-2A27F52B658D}"/>
              </a:ext>
            </a:extLst>
          </p:cNvPr>
          <p:cNvSpPr txBox="1"/>
          <p:nvPr/>
        </p:nvSpPr>
        <p:spPr>
          <a:xfrm>
            <a:off x="1848744" y="196888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Multiple cortex and stele cell subpopulations were discovered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824D3F0-ED07-BED0-D3A3-9D74C1699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6"/>
          <a:stretch/>
        </p:blipFill>
        <p:spPr>
          <a:xfrm>
            <a:off x="2497836" y="1045464"/>
            <a:ext cx="5266543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66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130DC-2004-4EC5-BFAD-AE61CC1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CB7AC7-9D13-4C78-80FA-35AA55AEFB35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8B1B86-25A7-E111-F3F5-955E29295010}"/>
              </a:ext>
            </a:extLst>
          </p:cNvPr>
          <p:cNvSpPr txBox="1"/>
          <p:nvPr/>
        </p:nvSpPr>
        <p:spPr>
          <a:xfrm>
            <a:off x="1848744" y="196888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Multiple cortex and stele cell subpopulations were discovered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0215415F-0AAA-2C1C-DC5C-BACE65E49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1"/>
          <a:stretch/>
        </p:blipFill>
        <p:spPr>
          <a:xfrm>
            <a:off x="2497836" y="1045464"/>
            <a:ext cx="5346753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08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130DC-2004-4EC5-BFAD-AE61CC1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CB7AC7-9D13-4C78-80FA-35AA55AEFB35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C0242C-09FA-F524-26E9-4BF2CB24E5DE}"/>
              </a:ext>
            </a:extLst>
          </p:cNvPr>
          <p:cNvSpPr/>
          <p:nvPr/>
        </p:nvSpPr>
        <p:spPr>
          <a:xfrm>
            <a:off x="7837714" y="1068779"/>
            <a:ext cx="2006930" cy="5025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E3DAC-6F08-168B-E9E2-111D5F8A78EA}"/>
              </a:ext>
            </a:extLst>
          </p:cNvPr>
          <p:cNvSpPr txBox="1"/>
          <p:nvPr/>
        </p:nvSpPr>
        <p:spPr>
          <a:xfrm>
            <a:off x="1848744" y="196888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Multiple cortex and stele cell subpopulations were discovered</a:t>
            </a: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5682202-73CF-9AA2-7C29-720C8D671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97"/>
          <a:stretch/>
        </p:blipFill>
        <p:spPr>
          <a:xfrm>
            <a:off x="2497836" y="1045464"/>
            <a:ext cx="5339878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58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130DC-2004-4EC5-BFAD-AE61CC1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CB7AC7-9D13-4C78-80FA-35AA55AEFB35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C0242C-09FA-F524-26E9-4BF2CB24E5DE}"/>
              </a:ext>
            </a:extLst>
          </p:cNvPr>
          <p:cNvSpPr/>
          <p:nvPr/>
        </p:nvSpPr>
        <p:spPr>
          <a:xfrm>
            <a:off x="7837714" y="1068779"/>
            <a:ext cx="2006930" cy="5025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E3DAC-6F08-168B-E9E2-111D5F8A78EA}"/>
              </a:ext>
            </a:extLst>
          </p:cNvPr>
          <p:cNvSpPr txBox="1"/>
          <p:nvPr/>
        </p:nvSpPr>
        <p:spPr>
          <a:xfrm>
            <a:off x="1848744" y="196888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Multiple cortex and stele cell subpopulations were discovered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CBB9E-FCB5-0E09-BF75-3BD86D647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36" y="1047228"/>
            <a:ext cx="7196328" cy="49560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50144F-3DE1-29C6-B294-D61759AB12CD}"/>
              </a:ext>
            </a:extLst>
          </p:cNvPr>
          <p:cNvSpPr/>
          <p:nvPr/>
        </p:nvSpPr>
        <p:spPr>
          <a:xfrm>
            <a:off x="7837714" y="1068779"/>
            <a:ext cx="2090057" cy="4720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CA77CC-0C66-459C-A175-BEC808923894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51C7C-BA0C-4B4D-B775-906DB734C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9E3B8953-BB1E-0C7C-75BC-26D10444B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79" y="1464011"/>
            <a:ext cx="9484242" cy="4957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8E0A08-2C48-11E9-7AAE-FBB4A72E9349}"/>
              </a:ext>
            </a:extLst>
          </p:cNvPr>
          <p:cNvSpPr txBox="1"/>
          <p:nvPr/>
        </p:nvSpPr>
        <p:spPr>
          <a:xfrm>
            <a:off x="1675465" y="242092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latin typeface="Arial" pitchFamily="34" charset="0"/>
                <a:cs typeface="Arial" pitchFamily="34" charset="0"/>
              </a:rPr>
              <a:t>Se identificaron genes con expresión tejido-específica</a:t>
            </a:r>
          </a:p>
        </p:txBody>
      </p:sp>
    </p:spTree>
    <p:extLst>
      <p:ext uri="{BB962C8B-B14F-4D97-AF65-F5344CB8AC3E}">
        <p14:creationId xmlns:p14="http://schemas.microsoft.com/office/powerpoint/2010/main" val="3335380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EA439-0D5E-4839-9258-5A9A049E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BAD1C-71BF-4464-9221-143297B24CC7}"/>
              </a:ext>
            </a:extLst>
          </p:cNvPr>
          <p:cNvSpPr txBox="1"/>
          <p:nvPr/>
        </p:nvSpPr>
        <p:spPr>
          <a:xfrm>
            <a:off x="3246189" y="2669058"/>
            <a:ext cx="6633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</a:t>
            </a:r>
            <a:r>
              <a:rPr lang="es-MX" sz="3600" dirty="0"/>
              <a:t> </a:t>
            </a:r>
            <a:r>
              <a:rPr lang="en-US" sz="3600" dirty="0"/>
              <a:t>biology</a:t>
            </a:r>
            <a:r>
              <a:rPr lang="es-MX" sz="3600" dirty="0"/>
              <a:t> </a:t>
            </a:r>
            <a:r>
              <a:rPr lang="en-US" sz="3600" dirty="0"/>
              <a:t>behind</a:t>
            </a:r>
            <a:r>
              <a:rPr lang="es-MX" sz="3600" dirty="0"/>
              <a:t> </a:t>
            </a:r>
            <a:r>
              <a:rPr lang="en-US" sz="3600" dirty="0"/>
              <a:t>single-cell</a:t>
            </a:r>
          </a:p>
        </p:txBody>
      </p:sp>
    </p:spTree>
    <p:extLst>
      <p:ext uri="{BB962C8B-B14F-4D97-AF65-F5344CB8AC3E}">
        <p14:creationId xmlns:p14="http://schemas.microsoft.com/office/powerpoint/2010/main" val="2357579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CA77CC-0C66-459C-A175-BEC808923894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74CEB-173B-4FD6-BD1D-1869AC3C2906}"/>
              </a:ext>
            </a:extLst>
          </p:cNvPr>
          <p:cNvSpPr txBox="1"/>
          <p:nvPr/>
        </p:nvSpPr>
        <p:spPr>
          <a:xfrm>
            <a:off x="3906757" y="247346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SHR determines root radial patterning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961065-5DB0-48D6-9A45-42C09F9B9420}"/>
              </a:ext>
            </a:extLst>
          </p:cNvPr>
          <p:cNvSpPr/>
          <p:nvPr/>
        </p:nvSpPr>
        <p:spPr>
          <a:xfrm>
            <a:off x="8113121" y="4432538"/>
            <a:ext cx="529697" cy="250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5A0BC2-CD39-456C-B550-092FE0265A15}"/>
              </a:ext>
            </a:extLst>
          </p:cNvPr>
          <p:cNvSpPr/>
          <p:nvPr/>
        </p:nvSpPr>
        <p:spPr>
          <a:xfrm>
            <a:off x="6937109" y="3708472"/>
            <a:ext cx="3263602" cy="3942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705808-3F53-4667-9AAA-5504AC51F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b="2648"/>
          <a:stretch/>
        </p:blipFill>
        <p:spPr>
          <a:xfrm>
            <a:off x="6489370" y="2423762"/>
            <a:ext cx="2612686" cy="2744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1EE1DB-776B-4C60-9894-1F0CD12123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>
          <a:xfrm>
            <a:off x="2011844" y="2487411"/>
            <a:ext cx="2938711" cy="2658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272CF8-48D3-49C6-8BEE-3FDA360C4410}"/>
              </a:ext>
            </a:extLst>
          </p:cNvPr>
          <p:cNvSpPr txBox="1"/>
          <p:nvPr/>
        </p:nvSpPr>
        <p:spPr>
          <a:xfrm>
            <a:off x="9353162" y="6047068"/>
            <a:ext cx="2081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Nakajima et al. 2001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E61808-334E-43CB-838B-7A474078712A}"/>
              </a:ext>
            </a:extLst>
          </p:cNvPr>
          <p:cNvSpPr txBox="1"/>
          <p:nvPr/>
        </p:nvSpPr>
        <p:spPr>
          <a:xfrm>
            <a:off x="7371771" y="2014921"/>
            <a:ext cx="1474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AtSCR</a:t>
            </a:r>
            <a:r>
              <a:rPr lang="en-US" sz="1600" dirty="0"/>
              <a:t>::GFP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E22C56-C95A-485E-AD5B-F57D806A91C5}"/>
              </a:ext>
            </a:extLst>
          </p:cNvPr>
          <p:cNvSpPr txBox="1"/>
          <p:nvPr/>
        </p:nvSpPr>
        <p:spPr>
          <a:xfrm>
            <a:off x="2872405" y="2070105"/>
            <a:ext cx="1217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AtSHR</a:t>
            </a:r>
            <a:r>
              <a:rPr lang="en-US" sz="1600" dirty="0"/>
              <a:t>::GFP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1EA170-25AC-49F8-B638-43BDE1AB4D7D}"/>
              </a:ext>
            </a:extLst>
          </p:cNvPr>
          <p:cNvGrpSpPr/>
          <p:nvPr/>
        </p:nvGrpSpPr>
        <p:grpSpPr>
          <a:xfrm>
            <a:off x="2153457" y="2057331"/>
            <a:ext cx="2797098" cy="3163574"/>
            <a:chOff x="-12384" y="1971182"/>
            <a:chExt cx="2426728" cy="27446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A6F0BE5-132B-4502-AB59-D85E134A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84" y="2352090"/>
              <a:ext cx="2426728" cy="236376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79537F-3BDE-48F1-9E66-053B0A0EFE7D}"/>
                </a:ext>
              </a:extLst>
            </p:cNvPr>
            <p:cNvSpPr txBox="1"/>
            <p:nvPr/>
          </p:nvSpPr>
          <p:spPr>
            <a:xfrm>
              <a:off x="414959" y="1971182"/>
              <a:ext cx="1988109" cy="383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AtSHR</a:t>
              </a:r>
              <a:r>
                <a:rPr lang="en-US" sz="1600" dirty="0"/>
                <a:t>::SHR-GFP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3913153-1BA5-447F-8F07-7483D48990E1}"/>
              </a:ext>
            </a:extLst>
          </p:cNvPr>
          <p:cNvSpPr txBox="1"/>
          <p:nvPr/>
        </p:nvSpPr>
        <p:spPr>
          <a:xfrm>
            <a:off x="9356273" y="6231222"/>
            <a:ext cx="2081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Müller et al.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23EDF-8B64-411A-91B6-58C9C467015D}"/>
              </a:ext>
            </a:extLst>
          </p:cNvPr>
          <p:cNvSpPr txBox="1"/>
          <p:nvPr/>
        </p:nvSpPr>
        <p:spPr>
          <a:xfrm>
            <a:off x="4715674" y="1439877"/>
            <a:ext cx="23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Arabidopsis</a:t>
            </a:r>
            <a:r>
              <a:rPr lang="en-US" dirty="0"/>
              <a:t> expression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1F7BF4-C009-4873-83FC-C7723E86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BFE16-BE79-400B-AEAC-558714CA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39</a:t>
            </a:fld>
            <a:endParaRPr lang="en-US"/>
          </a:p>
        </p:txBody>
      </p:sp>
      <p:pic>
        <p:nvPicPr>
          <p:cNvPr id="10" name="Picture 9" descr="A picture containing game&#10;&#10;Description automatically generated">
            <a:extLst>
              <a:ext uri="{FF2B5EF4-FFF2-40B4-BE49-F238E27FC236}">
                <a16:creationId xmlns:a16="http://schemas.microsoft.com/office/drawing/2014/main" id="{460C557B-7124-4613-8C45-3484AA3F3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90" y="2089150"/>
            <a:ext cx="6397752" cy="4267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0F3490-DBEE-4CA7-B517-CCE3E6268161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2B3132-CDC3-4671-A7C0-60F86AF109AE}"/>
              </a:ext>
            </a:extLst>
          </p:cNvPr>
          <p:cNvSpPr txBox="1"/>
          <p:nvPr/>
        </p:nvSpPr>
        <p:spPr>
          <a:xfrm>
            <a:off x="3146470" y="301595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SHR and SCR genetic circuit triggers cell division </a:t>
            </a:r>
          </a:p>
        </p:txBody>
      </p:sp>
    </p:spTree>
    <p:extLst>
      <p:ext uri="{BB962C8B-B14F-4D97-AF65-F5344CB8AC3E}">
        <p14:creationId xmlns:p14="http://schemas.microsoft.com/office/powerpoint/2010/main" val="226327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gene expression and translation&#10;&#10;AI-generated content may be incorrect.">
            <a:extLst>
              <a:ext uri="{FF2B5EF4-FFF2-40B4-BE49-F238E27FC236}">
                <a16:creationId xmlns:a16="http://schemas.microsoft.com/office/drawing/2014/main" id="{E7120DDE-D239-5E40-3B29-D398BC4E4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/>
          <a:stretch>
            <a:fillRect/>
          </a:stretch>
        </p:blipFill>
        <p:spPr>
          <a:xfrm>
            <a:off x="145774" y="1895360"/>
            <a:ext cx="6715539" cy="2757690"/>
          </a:xfrm>
          <a:prstGeom prst="rect">
            <a:avLst/>
          </a:prstGeom>
        </p:spPr>
      </p:pic>
      <p:pic>
        <p:nvPicPr>
          <p:cNvPr id="7" name="Picture 6" descr="Close-up of a person's eyes&#10;&#10;AI-generated content may be incorrect.">
            <a:extLst>
              <a:ext uri="{FF2B5EF4-FFF2-40B4-BE49-F238E27FC236}">
                <a16:creationId xmlns:a16="http://schemas.microsoft.com/office/drawing/2014/main" id="{B26008A4-31D4-BA71-3673-0653EC16A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16350" r="7214" b="26418"/>
          <a:stretch>
            <a:fillRect/>
          </a:stretch>
        </p:blipFill>
        <p:spPr>
          <a:xfrm>
            <a:off x="7841973" y="2195011"/>
            <a:ext cx="3935897" cy="19297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EF70D7-5450-96CF-8206-873F74CF9D7B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23ED2-8D92-21AD-0F95-AE793F5FAA56}"/>
              </a:ext>
            </a:extLst>
          </p:cNvPr>
          <p:cNvSpPr txBox="1"/>
          <p:nvPr/>
        </p:nvSpPr>
        <p:spPr>
          <a:xfrm>
            <a:off x="3156716" y="298173"/>
            <a:ext cx="9614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noProof="0" dirty="0">
                <a:latin typeface="Arial" pitchFamily="34" charset="0"/>
                <a:cs typeface="Arial" pitchFamily="34" charset="0"/>
              </a:rPr>
              <a:t>Cells can express too using 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293720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DC036-55B2-442F-B00A-4D80F095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40</a:t>
            </a:fld>
            <a:endParaRPr lang="en-US"/>
          </a:p>
        </p:txBody>
      </p:sp>
      <p:pic>
        <p:nvPicPr>
          <p:cNvPr id="12" name="Picture 11" descr="A close up of a mans face&#10;&#10;Description automatically generated">
            <a:extLst>
              <a:ext uri="{FF2B5EF4-FFF2-40B4-BE49-F238E27FC236}">
                <a16:creationId xmlns:a16="http://schemas.microsoft.com/office/drawing/2014/main" id="{24395137-4219-4C21-B0FF-AC24CB75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90" y="2089150"/>
            <a:ext cx="6397752" cy="4267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C51ACEA-41B4-419B-BEE4-C1BC67CF0C8B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7D8712-7CE5-4C75-A2EF-81AC169E9872}"/>
              </a:ext>
            </a:extLst>
          </p:cNvPr>
          <p:cNvSpPr txBox="1"/>
          <p:nvPr/>
        </p:nvSpPr>
        <p:spPr>
          <a:xfrm>
            <a:off x="3146470" y="301595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SHR and SCR genetic circuit triggers cell division </a:t>
            </a:r>
          </a:p>
        </p:txBody>
      </p:sp>
    </p:spTree>
    <p:extLst>
      <p:ext uri="{BB962C8B-B14F-4D97-AF65-F5344CB8AC3E}">
        <p14:creationId xmlns:p14="http://schemas.microsoft.com/office/powerpoint/2010/main" val="271444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622A3-7BC7-4216-9662-0A6B50AF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41</a:t>
            </a:fld>
            <a:endParaRPr lang="en-US"/>
          </a:p>
        </p:txBody>
      </p:sp>
      <p:pic>
        <p:nvPicPr>
          <p:cNvPr id="12" name="Picture 11" descr="A close up of a mans face&#10;&#10;Description automatically generated">
            <a:extLst>
              <a:ext uri="{FF2B5EF4-FFF2-40B4-BE49-F238E27FC236}">
                <a16:creationId xmlns:a16="http://schemas.microsoft.com/office/drawing/2014/main" id="{18507367-AE84-49B1-9DB3-706AD1102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90" y="2089150"/>
            <a:ext cx="6397752" cy="4267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174B081-0D8F-45C2-83C6-0904CA7F22D3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156A2B-2F8B-4F99-978A-36FE54CBA0B3}"/>
              </a:ext>
            </a:extLst>
          </p:cNvPr>
          <p:cNvSpPr txBox="1"/>
          <p:nvPr/>
        </p:nvSpPr>
        <p:spPr>
          <a:xfrm>
            <a:off x="3146470" y="301595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SHR and SCR genetic circuit triggers cell division </a:t>
            </a:r>
          </a:p>
        </p:txBody>
      </p:sp>
    </p:spTree>
    <p:extLst>
      <p:ext uri="{BB962C8B-B14F-4D97-AF65-F5344CB8AC3E}">
        <p14:creationId xmlns:p14="http://schemas.microsoft.com/office/powerpoint/2010/main" val="2844822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D6FF1-BCF3-41FD-904C-0D1ACF5D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42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345AA-8B5D-4020-B7E7-F5AA8C71B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90" y="2089150"/>
            <a:ext cx="6397752" cy="4267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08614A-62AD-4252-A3AB-65BA167AE5F4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8B0831-4057-4615-B69B-22B32E83FD0E}"/>
              </a:ext>
            </a:extLst>
          </p:cNvPr>
          <p:cNvSpPr txBox="1"/>
          <p:nvPr/>
        </p:nvSpPr>
        <p:spPr>
          <a:xfrm>
            <a:off x="3146470" y="301595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SHR and SCR genetic circuit triggers cell division </a:t>
            </a:r>
          </a:p>
        </p:txBody>
      </p:sp>
    </p:spTree>
    <p:extLst>
      <p:ext uri="{BB962C8B-B14F-4D97-AF65-F5344CB8AC3E}">
        <p14:creationId xmlns:p14="http://schemas.microsoft.com/office/powerpoint/2010/main" val="24384326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E68EC-DB17-4802-882B-021BFF45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AF7F228-6838-4F1E-92F6-5EC85AA9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90" y="2089150"/>
            <a:ext cx="7900416" cy="426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A84E34-25E9-433E-BB81-6C1AE777F546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83BB60-C893-4361-A00E-18986277C7C7}"/>
              </a:ext>
            </a:extLst>
          </p:cNvPr>
          <p:cNvSpPr txBox="1"/>
          <p:nvPr/>
        </p:nvSpPr>
        <p:spPr>
          <a:xfrm>
            <a:off x="3146470" y="301595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SHR and SCR genetic circuit triggers cell division </a:t>
            </a:r>
          </a:p>
        </p:txBody>
      </p:sp>
    </p:spTree>
    <p:extLst>
      <p:ext uri="{BB962C8B-B14F-4D97-AF65-F5344CB8AC3E}">
        <p14:creationId xmlns:p14="http://schemas.microsoft.com/office/powerpoint/2010/main" val="1932235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ADC4F-B39E-4AD0-B961-D8F54D48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68FA08E-2591-420C-B279-37C3AB645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90" y="2089150"/>
            <a:ext cx="7900416" cy="426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77F79B9-1B5F-4D87-8007-9EA2AB11EBE9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35DD72-C46E-4475-ACC5-5CF8B5E8309A}"/>
              </a:ext>
            </a:extLst>
          </p:cNvPr>
          <p:cNvSpPr txBox="1"/>
          <p:nvPr/>
        </p:nvSpPr>
        <p:spPr>
          <a:xfrm>
            <a:off x="3146470" y="301595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SHR and SCR genetic circuit triggers cell division </a:t>
            </a:r>
          </a:p>
        </p:txBody>
      </p:sp>
    </p:spTree>
    <p:extLst>
      <p:ext uri="{BB962C8B-B14F-4D97-AF65-F5344CB8AC3E}">
        <p14:creationId xmlns:p14="http://schemas.microsoft.com/office/powerpoint/2010/main" val="2387695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FD641-6513-4E57-B807-A8B44244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7BB16EE-EFF9-462D-BDF8-11CACFB0E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2080006"/>
            <a:ext cx="10299192" cy="4276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D9F9DC-0EA3-47B2-A43F-0ED57EE25B9F}"/>
              </a:ext>
            </a:extLst>
          </p:cNvPr>
          <p:cNvSpPr/>
          <p:nvPr/>
        </p:nvSpPr>
        <p:spPr>
          <a:xfrm>
            <a:off x="7089169" y="1746607"/>
            <a:ext cx="4602822" cy="415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4D883-65EE-47A6-906F-243B9B2A8E69}"/>
              </a:ext>
            </a:extLst>
          </p:cNvPr>
          <p:cNvSpPr txBox="1"/>
          <p:nvPr/>
        </p:nvSpPr>
        <p:spPr>
          <a:xfrm>
            <a:off x="4117484" y="26064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new model for root radial patterning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D92CBF-B62D-4EE9-8D0A-57D96660B1F3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4306D-4830-42BF-A740-DC02EFB8EF74}"/>
              </a:ext>
            </a:extLst>
          </p:cNvPr>
          <p:cNvSpPr/>
          <p:nvPr/>
        </p:nvSpPr>
        <p:spPr>
          <a:xfrm>
            <a:off x="4962418" y="2640458"/>
            <a:ext cx="1037690" cy="462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8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0142-C233-40AF-833C-5159FEFB3D8D}"/>
              </a:ext>
            </a:extLst>
          </p:cNvPr>
          <p:cNvSpPr/>
          <p:nvPr/>
        </p:nvSpPr>
        <p:spPr>
          <a:xfrm>
            <a:off x="764309" y="2104411"/>
            <a:ext cx="2380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pZmSHR</a:t>
            </a:r>
            <a:r>
              <a:rPr lang="en-US" dirty="0"/>
              <a:t>::4NLS-TagRFPt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EF3BD8-6A91-432F-A545-E1A45C189F16}"/>
              </a:ext>
            </a:extLst>
          </p:cNvPr>
          <p:cNvSpPr/>
          <p:nvPr/>
        </p:nvSpPr>
        <p:spPr>
          <a:xfrm>
            <a:off x="6879591" y="2113198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pZmSHR</a:t>
            </a:r>
            <a:r>
              <a:rPr lang="en-US" dirty="0"/>
              <a:t>::SHR-GFP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3FA2B-DF55-42D9-A9B2-6D1FADBE5DC2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FC8BA-2CD9-4FC0-B7FA-C6346E0A0BEA}"/>
              </a:ext>
            </a:extLst>
          </p:cNvPr>
          <p:cNvSpPr txBox="1"/>
          <p:nvPr/>
        </p:nvSpPr>
        <p:spPr>
          <a:xfrm>
            <a:off x="1073515" y="1735079"/>
            <a:ext cx="194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Maize root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63D6AA-3B85-4A0D-875D-62C61DDB25DF}"/>
              </a:ext>
            </a:extLst>
          </p:cNvPr>
          <p:cNvSpPr txBox="1"/>
          <p:nvPr/>
        </p:nvSpPr>
        <p:spPr>
          <a:xfrm>
            <a:off x="3657292" y="1735079"/>
            <a:ext cx="194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Arabidopsis root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EA45BD-58F6-40D5-AE70-FEA5DEAA75E0}"/>
              </a:ext>
            </a:extLst>
          </p:cNvPr>
          <p:cNvSpPr txBox="1"/>
          <p:nvPr/>
        </p:nvSpPr>
        <p:spPr>
          <a:xfrm>
            <a:off x="7313001" y="1735079"/>
            <a:ext cx="194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Maize root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586B23-A1B4-4D8D-B1CA-3C61841917FC}"/>
              </a:ext>
            </a:extLst>
          </p:cNvPr>
          <p:cNvCxnSpPr/>
          <p:nvPr/>
        </p:nvCxnSpPr>
        <p:spPr>
          <a:xfrm flipV="1">
            <a:off x="410191" y="1698205"/>
            <a:ext cx="0" cy="265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9322EC-D043-4B82-86BF-B697B9D8366D}"/>
              </a:ext>
            </a:extLst>
          </p:cNvPr>
          <p:cNvCxnSpPr>
            <a:cxnSpLocks/>
          </p:cNvCxnSpPr>
          <p:nvPr/>
        </p:nvCxnSpPr>
        <p:spPr>
          <a:xfrm flipV="1">
            <a:off x="410191" y="1691563"/>
            <a:ext cx="5066209" cy="66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36E664-C21A-4B98-871C-42AF1B246F67}"/>
              </a:ext>
            </a:extLst>
          </p:cNvPr>
          <p:cNvCxnSpPr/>
          <p:nvPr/>
        </p:nvCxnSpPr>
        <p:spPr>
          <a:xfrm>
            <a:off x="5476400" y="1691563"/>
            <a:ext cx="0" cy="265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2DED4ED-91E9-4E67-9D8E-E086B6D96BF6}"/>
              </a:ext>
            </a:extLst>
          </p:cNvPr>
          <p:cNvSpPr txBox="1"/>
          <p:nvPr/>
        </p:nvSpPr>
        <p:spPr>
          <a:xfrm>
            <a:off x="2339176" y="1177550"/>
            <a:ext cx="151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SHR transcript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0E7C5C-68FF-4C52-ACEF-8961FB62A639}"/>
              </a:ext>
            </a:extLst>
          </p:cNvPr>
          <p:cNvCxnSpPr/>
          <p:nvPr/>
        </p:nvCxnSpPr>
        <p:spPr>
          <a:xfrm flipV="1">
            <a:off x="6288954" y="1637937"/>
            <a:ext cx="0" cy="265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C0FFA08-90B6-4C47-927B-7EB153328F52}"/>
              </a:ext>
            </a:extLst>
          </p:cNvPr>
          <p:cNvCxnSpPr>
            <a:cxnSpLocks/>
          </p:cNvCxnSpPr>
          <p:nvPr/>
        </p:nvCxnSpPr>
        <p:spPr>
          <a:xfrm>
            <a:off x="6288954" y="1637937"/>
            <a:ext cx="5077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B99343-E252-454B-8E0A-C815DC27D5DA}"/>
              </a:ext>
            </a:extLst>
          </p:cNvPr>
          <p:cNvCxnSpPr/>
          <p:nvPr/>
        </p:nvCxnSpPr>
        <p:spPr>
          <a:xfrm>
            <a:off x="11366098" y="1637937"/>
            <a:ext cx="0" cy="265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9DBE2AE-5F4C-4866-A2B9-E1A4122A8565}"/>
              </a:ext>
            </a:extLst>
          </p:cNvPr>
          <p:cNvSpPr txBox="1"/>
          <p:nvPr/>
        </p:nvSpPr>
        <p:spPr>
          <a:xfrm>
            <a:off x="8228874" y="1123924"/>
            <a:ext cx="129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SHR protein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F60D21-2A13-4A93-B780-5F47464D948F}"/>
              </a:ext>
            </a:extLst>
          </p:cNvPr>
          <p:cNvSpPr txBox="1"/>
          <p:nvPr/>
        </p:nvSpPr>
        <p:spPr>
          <a:xfrm>
            <a:off x="2182764" y="228619"/>
            <a:ext cx="8175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root has a different expression pattern and movement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69BDB-3EC4-414B-82C0-298C43BEA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t="2210" r="4100" b="9534"/>
          <a:stretch/>
        </p:blipFill>
        <p:spPr>
          <a:xfrm>
            <a:off x="3735948" y="2376963"/>
            <a:ext cx="1740452" cy="18252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CA6324B-FE2C-48FE-83BC-A00514006C60}"/>
              </a:ext>
            </a:extLst>
          </p:cNvPr>
          <p:cNvSpPr txBox="1"/>
          <p:nvPr/>
        </p:nvSpPr>
        <p:spPr>
          <a:xfrm>
            <a:off x="3993711" y="4282214"/>
            <a:ext cx="2081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Nakajima et al. 2001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79A097A-92A5-4D13-91A4-706E51E97563}"/>
              </a:ext>
            </a:extLst>
          </p:cNvPr>
          <p:cNvGrpSpPr/>
          <p:nvPr/>
        </p:nvGrpSpPr>
        <p:grpSpPr>
          <a:xfrm>
            <a:off x="9619164" y="1691563"/>
            <a:ext cx="2538287" cy="2676052"/>
            <a:chOff x="9619164" y="1691563"/>
            <a:chExt cx="2538287" cy="26760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CF5AE3-041B-4BDC-9C61-05734B576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8" r="4942" b="7019"/>
            <a:stretch/>
          </p:blipFill>
          <p:spPr>
            <a:xfrm>
              <a:off x="9793355" y="2271517"/>
              <a:ext cx="1560445" cy="173376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9A7EBF-7A2B-453B-9C25-56855EEB71EC}"/>
                </a:ext>
              </a:extLst>
            </p:cNvPr>
            <p:cNvSpPr txBox="1"/>
            <p:nvPr/>
          </p:nvSpPr>
          <p:spPr>
            <a:xfrm>
              <a:off x="9619164" y="1691563"/>
              <a:ext cx="1949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Arabidopsis root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A234A2-B004-48AE-8DE1-A97D29275274}"/>
                </a:ext>
              </a:extLst>
            </p:cNvPr>
            <p:cNvSpPr txBox="1"/>
            <p:nvPr/>
          </p:nvSpPr>
          <p:spPr>
            <a:xfrm>
              <a:off x="10076185" y="4121394"/>
              <a:ext cx="20812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Nakajima et al. 2001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9358B6-43DC-4E85-AE49-EA16645A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A picture containing purple, sitting, dark, wearing&#10;&#10;Description automatically generated">
            <a:extLst>
              <a:ext uri="{FF2B5EF4-FFF2-40B4-BE49-F238E27FC236}">
                <a16:creationId xmlns:a16="http://schemas.microsoft.com/office/drawing/2014/main" id="{958533FD-8553-4063-BA92-A3E797B27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3" y="2401734"/>
            <a:ext cx="2662047" cy="3472785"/>
          </a:xfrm>
          <a:prstGeom prst="rect">
            <a:avLst/>
          </a:prstGeom>
        </p:spPr>
      </p:pic>
      <p:pic>
        <p:nvPicPr>
          <p:cNvPr id="13" name="Picture 12" descr="A picture containing sitting, close, blue&#10;&#10;Description automatically generated">
            <a:extLst>
              <a:ext uri="{FF2B5EF4-FFF2-40B4-BE49-F238E27FC236}">
                <a16:creationId xmlns:a16="http://schemas.microsoft.com/office/drawing/2014/main" id="{519B0186-9AE0-4B0B-AB11-1BDFFA048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95" y="2271517"/>
            <a:ext cx="2949414" cy="3510379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1E4FD06-A0E1-4B9A-AA0A-AF0CE94A158C}"/>
              </a:ext>
            </a:extLst>
          </p:cNvPr>
          <p:cNvGrpSpPr/>
          <p:nvPr/>
        </p:nvGrpSpPr>
        <p:grpSpPr>
          <a:xfrm>
            <a:off x="8060898" y="2594661"/>
            <a:ext cx="4152368" cy="1852378"/>
            <a:chOff x="8060898" y="2594661"/>
            <a:chExt cx="4152368" cy="185237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02196C8-22A4-4643-AE20-0E9ADD6634A3}"/>
                </a:ext>
              </a:extLst>
            </p:cNvPr>
            <p:cNvGrpSpPr/>
            <p:nvPr/>
          </p:nvGrpSpPr>
          <p:grpSpPr>
            <a:xfrm>
              <a:off x="8060898" y="2594661"/>
              <a:ext cx="4152368" cy="1852378"/>
              <a:chOff x="8065214" y="2534942"/>
              <a:chExt cx="4152368" cy="1852378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7216370-B47C-4653-9C80-0E3BE1927D9A}"/>
                  </a:ext>
                </a:extLst>
              </p:cNvPr>
              <p:cNvGrpSpPr/>
              <p:nvPr/>
            </p:nvGrpSpPr>
            <p:grpSpPr>
              <a:xfrm>
                <a:off x="8065214" y="2534942"/>
                <a:ext cx="4152368" cy="1680963"/>
                <a:chOff x="8065214" y="2534942"/>
                <a:chExt cx="4152368" cy="1680963"/>
              </a:xfrm>
            </p:grpSpPr>
            <p:pic>
              <p:nvPicPr>
                <p:cNvPr id="19" name="Picture 18" descr="A close up of a blue wall&#10;&#10;Description automatically generated">
                  <a:extLst>
                    <a:ext uri="{FF2B5EF4-FFF2-40B4-BE49-F238E27FC236}">
                      <a16:creationId xmlns:a16="http://schemas.microsoft.com/office/drawing/2014/main" id="{CCBB0F9C-AE18-40FC-82C7-D13D1FD9E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21931" y="2534942"/>
                  <a:ext cx="2495651" cy="1420177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D190F1-7154-49E2-8C36-CA0BF3C68B35}"/>
                    </a:ext>
                  </a:extLst>
                </p:cNvPr>
                <p:cNvSpPr/>
                <p:nvPr/>
              </p:nvSpPr>
              <p:spPr>
                <a:xfrm>
                  <a:off x="8065214" y="3429000"/>
                  <a:ext cx="1135537" cy="786905"/>
                </a:xfrm>
                <a:prstGeom prst="rect">
                  <a:avLst/>
                </a:pr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7068B42-3819-4F44-BFCF-B0AC122F9E81}"/>
                    </a:ext>
                  </a:extLst>
                </p:cNvPr>
                <p:cNvCxnSpPr>
                  <a:stCxn id="20" idx="0"/>
                </p:cNvCxnSpPr>
                <p:nvPr/>
              </p:nvCxnSpPr>
              <p:spPr>
                <a:xfrm flipV="1">
                  <a:off x="8632983" y="2534942"/>
                  <a:ext cx="1088948" cy="894058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8EDFCFD-8A1E-4E77-929D-8A085B194B26}"/>
                    </a:ext>
                  </a:extLst>
                </p:cNvPr>
                <p:cNvCxnSpPr>
                  <a:cxnSpLocks/>
                  <a:stCxn id="20" idx="2"/>
                </p:cNvCxnSpPr>
                <p:nvPr/>
              </p:nvCxnSpPr>
              <p:spPr>
                <a:xfrm flipV="1">
                  <a:off x="8632983" y="3917336"/>
                  <a:ext cx="1139414" cy="298569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9A932503-4A22-40DE-9558-A8ADA133B9E1}"/>
                  </a:ext>
                </a:extLst>
              </p:cNvPr>
              <p:cNvGrpSpPr/>
              <p:nvPr/>
            </p:nvGrpSpPr>
            <p:grpSpPr>
              <a:xfrm>
                <a:off x="9758221" y="3090206"/>
                <a:ext cx="2151062" cy="1297114"/>
                <a:chOff x="9758221" y="3090206"/>
                <a:chExt cx="2151062" cy="1297114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C769949-57F7-4C45-908F-B05C86E8B4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73970" y="4110022"/>
                  <a:ext cx="645941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14D2116D-D150-495D-A599-4B9C51DA77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8221" y="4055058"/>
                  <a:ext cx="0" cy="11142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6F7A7078-D409-4276-B5E6-72D29BE07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25805" y="4064208"/>
                  <a:ext cx="0" cy="11142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3004FE3C-4FB0-45B2-B568-17CADB93E8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73577" y="4119918"/>
                  <a:ext cx="82087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2E7C9B1E-557D-4305-89DA-B7BDA796A0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73577" y="4064954"/>
                  <a:ext cx="0" cy="11142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14F4E562-713E-4637-A438-CE3DC64E9023}"/>
                    </a:ext>
                  </a:extLst>
                </p:cNvPr>
                <p:cNvCxnSpPr/>
                <p:nvPr/>
              </p:nvCxnSpPr>
              <p:spPr>
                <a:xfrm>
                  <a:off x="11394450" y="4058444"/>
                  <a:ext cx="0" cy="11142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CE8A60F-52B1-45F8-A00A-D2DDE39D8FB4}"/>
                    </a:ext>
                  </a:extLst>
                </p:cNvPr>
                <p:cNvSpPr txBox="1"/>
                <p:nvPr/>
              </p:nvSpPr>
              <p:spPr>
                <a:xfrm>
                  <a:off x="9987101" y="4110321"/>
                  <a:ext cx="35306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37B38483-A718-40FD-A624-2CD138ADEEC4}"/>
                    </a:ext>
                  </a:extLst>
                </p:cNvPr>
                <p:cNvSpPr txBox="1"/>
                <p:nvPr/>
              </p:nvSpPr>
              <p:spPr>
                <a:xfrm>
                  <a:off x="10857507" y="4092885"/>
                  <a:ext cx="4907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539A2FF-2320-4B6F-B262-B1FB2639A996}"/>
                    </a:ext>
                  </a:extLst>
                </p:cNvPr>
                <p:cNvSpPr txBox="1"/>
                <p:nvPr/>
              </p:nvSpPr>
              <p:spPr>
                <a:xfrm>
                  <a:off x="10008282" y="3090206"/>
                  <a:ext cx="4907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Ed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AA09C52-E740-4328-BD47-FAFF0AD803E4}"/>
                    </a:ext>
                  </a:extLst>
                </p:cNvPr>
                <p:cNvSpPr txBox="1"/>
                <p:nvPr/>
              </p:nvSpPr>
              <p:spPr>
                <a:xfrm>
                  <a:off x="11425224" y="3981418"/>
                  <a:ext cx="48405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</p:grp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A40C9D7-2E4B-46AB-A9C7-7C3B07BF7243}"/>
                </a:ext>
              </a:extLst>
            </p:cNvPr>
            <p:cNvSpPr/>
            <p:nvPr/>
          </p:nvSpPr>
          <p:spPr>
            <a:xfrm rot="5604478">
              <a:off x="10355097" y="3246732"/>
              <a:ext cx="93901" cy="910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B8607D5-936C-4244-B161-642F72EF0F56}"/>
              </a:ext>
            </a:extLst>
          </p:cNvPr>
          <p:cNvSpPr txBox="1"/>
          <p:nvPr/>
        </p:nvSpPr>
        <p:spPr>
          <a:xfrm>
            <a:off x="1574983" y="3230235"/>
            <a:ext cx="353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13A288-F1BB-4427-8C6E-83096D9CB43F}"/>
              </a:ext>
            </a:extLst>
          </p:cNvPr>
          <p:cNvSpPr txBox="1"/>
          <p:nvPr/>
        </p:nvSpPr>
        <p:spPr>
          <a:xfrm>
            <a:off x="2423954" y="3229316"/>
            <a:ext cx="353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D71D945-3A7F-46AA-A523-32C7DD1AB2EF}"/>
              </a:ext>
            </a:extLst>
          </p:cNvPr>
          <p:cNvSpPr txBox="1"/>
          <p:nvPr/>
        </p:nvSpPr>
        <p:spPr>
          <a:xfrm>
            <a:off x="1947396" y="3666300"/>
            <a:ext cx="43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70B62F3-646B-4171-92B6-ED8777696A15}"/>
              </a:ext>
            </a:extLst>
          </p:cNvPr>
          <p:cNvSpPr txBox="1"/>
          <p:nvPr/>
        </p:nvSpPr>
        <p:spPr>
          <a:xfrm>
            <a:off x="7696512" y="2863776"/>
            <a:ext cx="353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C522550-D39E-4992-BC5B-F538CB3E3527}"/>
              </a:ext>
            </a:extLst>
          </p:cNvPr>
          <p:cNvSpPr txBox="1"/>
          <p:nvPr/>
        </p:nvSpPr>
        <p:spPr>
          <a:xfrm>
            <a:off x="8545483" y="2862857"/>
            <a:ext cx="353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F887D2-7677-45EB-AAC3-016398151741}"/>
              </a:ext>
            </a:extLst>
          </p:cNvPr>
          <p:cNvSpPr/>
          <p:nvPr/>
        </p:nvSpPr>
        <p:spPr>
          <a:xfrm>
            <a:off x="6195317" y="955497"/>
            <a:ext cx="6017945" cy="49190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6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FD641-6513-4E57-B807-A8B44244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7BB16EE-EFF9-462D-BDF8-11CACFB0E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2080006"/>
            <a:ext cx="10299192" cy="4276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D9F9DC-0EA3-47B2-A43F-0ED57EE25B9F}"/>
              </a:ext>
            </a:extLst>
          </p:cNvPr>
          <p:cNvSpPr/>
          <p:nvPr/>
        </p:nvSpPr>
        <p:spPr>
          <a:xfrm>
            <a:off x="7089169" y="1746607"/>
            <a:ext cx="4602822" cy="4150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4D883-65EE-47A6-906F-243B9B2A8E69}"/>
              </a:ext>
            </a:extLst>
          </p:cNvPr>
          <p:cNvSpPr txBox="1"/>
          <p:nvPr/>
        </p:nvSpPr>
        <p:spPr>
          <a:xfrm>
            <a:off x="4117484" y="26064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new model for root radial patterning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D92CBF-B62D-4EE9-8D0A-57D96660B1F3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2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0AE2F-F771-4329-83E4-9207316F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9F75A3C3-9709-42E2-8A40-E95D2AC56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2080006"/>
            <a:ext cx="10299192" cy="4276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830E70-2FDF-4BD8-B21A-CD15C2FFFC26}"/>
              </a:ext>
            </a:extLst>
          </p:cNvPr>
          <p:cNvSpPr/>
          <p:nvPr/>
        </p:nvSpPr>
        <p:spPr>
          <a:xfrm>
            <a:off x="6893960" y="1253447"/>
            <a:ext cx="4674741" cy="4623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49155A-C7F9-4608-B42D-408AE3079CD1}"/>
              </a:ext>
            </a:extLst>
          </p:cNvPr>
          <p:cNvSpPr txBox="1"/>
          <p:nvPr/>
        </p:nvSpPr>
        <p:spPr>
          <a:xfrm>
            <a:off x="4117484" y="26064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new model for root radial patterning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4AECEA-5AC5-4CCE-AEBF-47D744486EFF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95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1654E-D902-491A-B090-CBF2C72F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7508E679-0A5B-4271-9311-BC98C6DE2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2080006"/>
            <a:ext cx="10299192" cy="42763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F034D-8809-4A54-AF96-7AB938E84A19}"/>
              </a:ext>
            </a:extLst>
          </p:cNvPr>
          <p:cNvSpPr/>
          <p:nvPr/>
        </p:nvSpPr>
        <p:spPr>
          <a:xfrm>
            <a:off x="9452225" y="1397285"/>
            <a:ext cx="2116476" cy="4207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74898-690B-44B7-8262-7B3B772F448B}"/>
              </a:ext>
            </a:extLst>
          </p:cNvPr>
          <p:cNvSpPr txBox="1"/>
          <p:nvPr/>
        </p:nvSpPr>
        <p:spPr>
          <a:xfrm>
            <a:off x="4117484" y="26064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new model for root radial patterning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A7B159-966F-4585-9FD0-F1DF36D5E901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7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light bulb and light bulb&#10;&#10;AI-generated content may be incorrect.">
            <a:extLst>
              <a:ext uri="{FF2B5EF4-FFF2-40B4-BE49-F238E27FC236}">
                <a16:creationId xmlns:a16="http://schemas.microsoft.com/office/drawing/2014/main" id="{815FE261-9679-2CC7-C64D-4299DDD9E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53" y="2101474"/>
            <a:ext cx="5954684" cy="308402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E96B66-6FD9-5E17-7593-AE4534A3AC18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B8463-AC36-C173-5CB7-AF9692FE4DE3}"/>
              </a:ext>
            </a:extLst>
          </p:cNvPr>
          <p:cNvSpPr txBox="1"/>
          <p:nvPr/>
        </p:nvSpPr>
        <p:spPr>
          <a:xfrm>
            <a:off x="3156716" y="298173"/>
            <a:ext cx="9614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noProof="0" dirty="0">
                <a:latin typeface="Arial" pitchFamily="34" charset="0"/>
                <a:cs typeface="Arial" pitchFamily="34" charset="0"/>
              </a:rPr>
              <a:t>Cells can express too using 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1720347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D9BCB-D120-4F58-A4F1-8114FA3C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50</a:t>
            </a:fld>
            <a:endParaRPr lang="en-US"/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52E7145B-299C-45B3-A635-67FB0D529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2080006"/>
            <a:ext cx="10299192" cy="42763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022A26-0C23-48C9-8AFC-43482650B749}"/>
              </a:ext>
            </a:extLst>
          </p:cNvPr>
          <p:cNvSpPr/>
          <p:nvPr/>
        </p:nvSpPr>
        <p:spPr>
          <a:xfrm>
            <a:off x="9339209" y="1756881"/>
            <a:ext cx="2342508" cy="4089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D8620-0F40-47A0-A0DA-514ED00515DF}"/>
              </a:ext>
            </a:extLst>
          </p:cNvPr>
          <p:cNvSpPr txBox="1"/>
          <p:nvPr/>
        </p:nvSpPr>
        <p:spPr>
          <a:xfrm>
            <a:off x="4117484" y="26064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new model for root radial patterning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822F23-7E98-435E-86EC-76E5ED861E7B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241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79905-683E-4339-92D5-73598740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42756CA-D37A-43AC-95A9-652761684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2080006"/>
            <a:ext cx="10299192" cy="4276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565838-66FA-417F-ADF3-B528536F2FBC}"/>
              </a:ext>
            </a:extLst>
          </p:cNvPr>
          <p:cNvSpPr/>
          <p:nvPr/>
        </p:nvSpPr>
        <p:spPr>
          <a:xfrm>
            <a:off x="9452225" y="1849348"/>
            <a:ext cx="2137024" cy="387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070DF8-7765-46D6-9B00-E15957DA05E2}"/>
              </a:ext>
            </a:extLst>
          </p:cNvPr>
          <p:cNvSpPr txBox="1"/>
          <p:nvPr/>
        </p:nvSpPr>
        <p:spPr>
          <a:xfrm>
            <a:off x="4117484" y="26064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new model for root radial patterning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29C0E-0A5A-4E76-AC4F-22345665AA42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27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62340-DD3C-4BBB-816B-B02969D1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F64881D9-8FE7-4527-9A53-FA9C66A03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2089150"/>
            <a:ext cx="10146792" cy="426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7FDB60-4296-48CF-96F5-E4E57F6C2814}"/>
              </a:ext>
            </a:extLst>
          </p:cNvPr>
          <p:cNvSpPr/>
          <p:nvPr/>
        </p:nvSpPr>
        <p:spPr>
          <a:xfrm>
            <a:off x="10654301" y="2424701"/>
            <a:ext cx="699499" cy="616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82E39-E929-45D3-B506-252A6F0A5C86}"/>
              </a:ext>
            </a:extLst>
          </p:cNvPr>
          <p:cNvSpPr txBox="1"/>
          <p:nvPr/>
        </p:nvSpPr>
        <p:spPr>
          <a:xfrm>
            <a:off x="4117484" y="26064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new model for root radial patterning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08E3-3E85-41E9-9D00-7D0A41884BBD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500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F04C5-341D-46EC-A30C-1A9636D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5EDFFB8-1667-4B04-9E5D-9A3A74558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2089150"/>
            <a:ext cx="10146792" cy="426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C34A55-7B9B-44D9-A743-8D18C5E234C1}"/>
              </a:ext>
            </a:extLst>
          </p:cNvPr>
          <p:cNvSpPr/>
          <p:nvPr/>
        </p:nvSpPr>
        <p:spPr>
          <a:xfrm>
            <a:off x="10582382" y="2424701"/>
            <a:ext cx="663214" cy="636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7978A-6FD2-4F22-AD7B-9F0A0896F9E2}"/>
              </a:ext>
            </a:extLst>
          </p:cNvPr>
          <p:cNvSpPr txBox="1"/>
          <p:nvPr/>
        </p:nvSpPr>
        <p:spPr>
          <a:xfrm>
            <a:off x="4117484" y="26064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new model for root radial patterning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1193B-CB33-448A-9B5B-E71A5B6FB1BD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866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168CF-6845-435E-802B-183206BE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ECC5B31F-BB5D-4BD4-B36A-92F4978C5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2084578"/>
            <a:ext cx="10299192" cy="4276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7D1C9E-EF58-42D7-AF7C-5897ADB198ED}"/>
              </a:ext>
            </a:extLst>
          </p:cNvPr>
          <p:cNvSpPr txBox="1"/>
          <p:nvPr/>
        </p:nvSpPr>
        <p:spPr>
          <a:xfrm>
            <a:off x="4117484" y="26064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new model for root radial patterning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E42D51-EB02-4218-8ABD-1FFBABB480E7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07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34A2D3-A2F3-4652-80B4-04F6A104A8D9}"/>
              </a:ext>
            </a:extLst>
          </p:cNvPr>
          <p:cNvSpPr/>
          <p:nvPr/>
        </p:nvSpPr>
        <p:spPr>
          <a:xfrm>
            <a:off x="-8" y="73195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BA08F2-1155-45F9-9734-D9D089051C63}"/>
              </a:ext>
            </a:extLst>
          </p:cNvPr>
          <p:cNvSpPr/>
          <p:nvPr/>
        </p:nvSpPr>
        <p:spPr>
          <a:xfrm>
            <a:off x="5113176" y="2296874"/>
            <a:ext cx="3707219" cy="2945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CB91A41-1CAA-4ACB-B697-72EA6347E548}"/>
              </a:ext>
            </a:extLst>
          </p:cNvPr>
          <p:cNvSpPr/>
          <p:nvPr/>
        </p:nvSpPr>
        <p:spPr>
          <a:xfrm rot="10800000">
            <a:off x="7351323" y="2022671"/>
            <a:ext cx="212652" cy="19145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EFE77A-1FDD-4D74-AFF4-7AD62FDBFA8F}"/>
              </a:ext>
            </a:extLst>
          </p:cNvPr>
          <p:cNvSpPr/>
          <p:nvPr/>
        </p:nvSpPr>
        <p:spPr>
          <a:xfrm>
            <a:off x="6837039" y="2296801"/>
            <a:ext cx="4094664" cy="2944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Gras domain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E53EA-83B5-488E-A20A-075DC86D7F45}"/>
              </a:ext>
            </a:extLst>
          </p:cNvPr>
          <p:cNvSpPr/>
          <p:nvPr/>
        </p:nvSpPr>
        <p:spPr>
          <a:xfrm>
            <a:off x="5107486" y="3669308"/>
            <a:ext cx="5824217" cy="2944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D94D2-5731-4C25-9B6C-56864D270708}"/>
              </a:ext>
            </a:extLst>
          </p:cNvPr>
          <p:cNvSpPr/>
          <p:nvPr/>
        </p:nvSpPr>
        <p:spPr>
          <a:xfrm>
            <a:off x="7130190" y="3669316"/>
            <a:ext cx="3801513" cy="2944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Gras domain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52F93F-F9B4-4B5A-BDCC-788E8A762E68}"/>
              </a:ext>
            </a:extLst>
          </p:cNvPr>
          <p:cNvSpPr/>
          <p:nvPr/>
        </p:nvSpPr>
        <p:spPr>
          <a:xfrm>
            <a:off x="5107486" y="5086831"/>
            <a:ext cx="5338285" cy="29445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E0554543-3C3C-45BE-9789-51F2431002D9}"/>
              </a:ext>
            </a:extLst>
          </p:cNvPr>
          <p:cNvSpPr/>
          <p:nvPr/>
        </p:nvSpPr>
        <p:spPr>
          <a:xfrm rot="10800000">
            <a:off x="7563976" y="4805945"/>
            <a:ext cx="212652" cy="19145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F4B871-9EB0-4CBF-B97B-B24C303A500E}"/>
              </a:ext>
            </a:extLst>
          </p:cNvPr>
          <p:cNvSpPr/>
          <p:nvPr/>
        </p:nvSpPr>
        <p:spPr>
          <a:xfrm>
            <a:off x="7241083" y="5086839"/>
            <a:ext cx="3801513" cy="2944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Gras domain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A0F573-AC22-4D76-91C3-0EC321034746}"/>
              </a:ext>
            </a:extLst>
          </p:cNvPr>
          <p:cNvSpPr txBox="1"/>
          <p:nvPr/>
        </p:nvSpPr>
        <p:spPr>
          <a:xfrm>
            <a:off x="4832638" y="1713322"/>
            <a:ext cx="855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SviSHR1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046FF7-8D9A-4935-8262-EB31C410EF41}"/>
              </a:ext>
            </a:extLst>
          </p:cNvPr>
          <p:cNvSpPr txBox="1"/>
          <p:nvPr/>
        </p:nvSpPr>
        <p:spPr>
          <a:xfrm>
            <a:off x="4885836" y="3172827"/>
            <a:ext cx="855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SviSHR2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ED0237-6B3F-4E0B-88A1-2878FCEE9525}"/>
              </a:ext>
            </a:extLst>
          </p:cNvPr>
          <p:cNvSpPr txBox="1"/>
          <p:nvPr/>
        </p:nvSpPr>
        <p:spPr>
          <a:xfrm>
            <a:off x="7049692" y="1254817"/>
            <a:ext cx="261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*Single base deletions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E14E1-8A4F-411D-B634-D807B969D6EC}"/>
              </a:ext>
            </a:extLst>
          </p:cNvPr>
          <p:cNvSpPr txBox="1"/>
          <p:nvPr/>
        </p:nvSpPr>
        <p:spPr>
          <a:xfrm>
            <a:off x="4524691" y="193742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itchFamily="34" charset="0"/>
                <a:cs typeface="Arial" pitchFamily="34" charset="0"/>
              </a:rPr>
              <a:t>Maize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CRISPR mutants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3645D9-40A4-4BFF-99CF-3D458C36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55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60947-E3BB-4200-8532-89B671631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96" y="1553753"/>
            <a:ext cx="2524245" cy="4370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A1DED-2EF5-46FD-8EA3-E129CA2665BC}"/>
              </a:ext>
            </a:extLst>
          </p:cNvPr>
          <p:cNvSpPr txBox="1"/>
          <p:nvPr/>
        </p:nvSpPr>
        <p:spPr>
          <a:xfrm>
            <a:off x="4885836" y="4569421"/>
            <a:ext cx="855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SviSHR3</a:t>
            </a: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0636DDD2-4CB1-42CA-BA43-D36165336875}"/>
              </a:ext>
            </a:extLst>
          </p:cNvPr>
          <p:cNvSpPr/>
          <p:nvPr/>
        </p:nvSpPr>
        <p:spPr>
          <a:xfrm>
            <a:off x="791819" y="1751480"/>
            <a:ext cx="532954" cy="583478"/>
          </a:xfrm>
          <a:prstGeom prst="lightningBol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759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B4B19-2931-4DFD-AF2B-BE3A01E5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473F41-D3F4-4A27-AB47-DEF03053F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3" r="35486" b="39766"/>
          <a:stretch/>
        </p:blipFill>
        <p:spPr>
          <a:xfrm>
            <a:off x="2137739" y="1160577"/>
            <a:ext cx="5116501" cy="2617973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BDDCC5-0F37-489A-840E-1906E4998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61066" r="72129"/>
          <a:stretch/>
        </p:blipFill>
        <p:spPr>
          <a:xfrm>
            <a:off x="7254240" y="1201782"/>
            <a:ext cx="2027680" cy="2725374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D0EB23-B08B-4D5F-A49B-DCFE2D77B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7" t="61126" r="27497"/>
          <a:stretch/>
        </p:blipFill>
        <p:spPr>
          <a:xfrm>
            <a:off x="3694176" y="3882171"/>
            <a:ext cx="3560064" cy="26337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0E72DE-A3D1-475C-BA50-D19D82993EA5}"/>
              </a:ext>
            </a:extLst>
          </p:cNvPr>
          <p:cNvSpPr/>
          <p:nvPr/>
        </p:nvSpPr>
        <p:spPr>
          <a:xfrm>
            <a:off x="3803904" y="3927156"/>
            <a:ext cx="304800" cy="364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C4A2D1-AF94-4CF9-B109-77E89E27496E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8CC69-9CE4-8BA9-5021-E4D912E2AF93}"/>
              </a:ext>
            </a:extLst>
          </p:cNvPr>
          <p:cNvSpPr txBox="1"/>
          <p:nvPr/>
        </p:nvSpPr>
        <p:spPr>
          <a:xfrm>
            <a:off x="1848744" y="133866"/>
            <a:ext cx="9505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latin typeface="Arial" pitchFamily="34" charset="0"/>
                <a:cs typeface="Arial" pitchFamily="34" charset="0"/>
              </a:rPr>
              <a:t>Edición genética por</a:t>
            </a:r>
            <a:r>
              <a:rPr lang="es-MX" sz="2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200" b="1" dirty="0">
                <a:latin typeface="Arial" pitchFamily="34" charset="0"/>
                <a:cs typeface="Arial" pitchFamily="34" charset="0"/>
              </a:rPr>
              <a:t>CRISPR produce raíces con menos </a:t>
            </a:r>
            <a:r>
              <a:rPr lang="es-MX" sz="2200" b="1" dirty="0" err="1">
                <a:latin typeface="Arial" pitchFamily="34" charset="0"/>
                <a:cs typeface="Arial" pitchFamily="34" charset="0"/>
              </a:rPr>
              <a:t>cortex</a:t>
            </a:r>
            <a:endParaRPr lang="es-MX" sz="2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E7847-B158-9C62-5EDA-EB481B3A72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30957" r="76236" b="20327"/>
          <a:stretch/>
        </p:blipFill>
        <p:spPr>
          <a:xfrm>
            <a:off x="1361844" y="2156800"/>
            <a:ext cx="2604934" cy="2544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640EDD-A6C9-E397-D59B-B9E31AC0C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32617" r="51461" b="22763"/>
          <a:stretch/>
        </p:blipFill>
        <p:spPr>
          <a:xfrm>
            <a:off x="6550210" y="1866545"/>
            <a:ext cx="4301447" cy="339722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C097E2-CFAC-E70B-1F89-F438C983A8E5}"/>
              </a:ext>
            </a:extLst>
          </p:cNvPr>
          <p:cNvCxnSpPr/>
          <p:nvPr/>
        </p:nvCxnSpPr>
        <p:spPr>
          <a:xfrm>
            <a:off x="4458984" y="3328827"/>
            <a:ext cx="145208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6DB761C-C8D5-CD6D-ED7B-54A9E398923C}"/>
              </a:ext>
            </a:extLst>
          </p:cNvPr>
          <p:cNvSpPr txBox="1"/>
          <p:nvPr/>
        </p:nvSpPr>
        <p:spPr>
          <a:xfrm>
            <a:off x="8301519" y="1409565"/>
            <a:ext cx="19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DADBA-906E-7F53-DCBD-F84F2D5D46F9}"/>
              </a:ext>
            </a:extLst>
          </p:cNvPr>
          <p:cNvSpPr txBox="1"/>
          <p:nvPr/>
        </p:nvSpPr>
        <p:spPr>
          <a:xfrm>
            <a:off x="1981200" y="1919555"/>
            <a:ext cx="19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Arabidopsis</a:t>
            </a:r>
          </a:p>
        </p:txBody>
      </p:sp>
    </p:spTree>
    <p:extLst>
      <p:ext uri="{BB962C8B-B14F-4D97-AF65-F5344CB8AC3E}">
        <p14:creationId xmlns:p14="http://schemas.microsoft.com/office/powerpoint/2010/main" val="100188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59575-FC2C-9456-7367-FC4A4D36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EBA384-4527-77D4-E31C-45FF42345509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C3F39-48F9-8173-1136-3924BA6D4E50}"/>
              </a:ext>
            </a:extLst>
          </p:cNvPr>
          <p:cNvSpPr txBox="1"/>
          <p:nvPr/>
        </p:nvSpPr>
        <p:spPr>
          <a:xfrm>
            <a:off x="2214642" y="237549"/>
            <a:ext cx="8152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Raíces mas delgadas penetran mejor suelos compactos</a:t>
            </a:r>
          </a:p>
        </p:txBody>
      </p:sp>
      <p:pic>
        <p:nvPicPr>
          <p:cNvPr id="19" name="Picture 18" descr="A picture containing outdoor, ground, plant, sandy&#10;&#10;Description automatically generated">
            <a:extLst>
              <a:ext uri="{FF2B5EF4-FFF2-40B4-BE49-F238E27FC236}">
                <a16:creationId xmlns:a16="http://schemas.microsoft.com/office/drawing/2014/main" id="{304FE701-A1AF-9018-18B0-A7CF003EF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7" t="-404" r="-253"/>
          <a:stretch/>
        </p:blipFill>
        <p:spPr>
          <a:xfrm>
            <a:off x="877728" y="1589007"/>
            <a:ext cx="4159260" cy="4657483"/>
          </a:xfrm>
          <a:prstGeom prst="rect">
            <a:avLst/>
          </a:prstGeom>
        </p:spPr>
      </p:pic>
      <p:pic>
        <p:nvPicPr>
          <p:cNvPr id="21" name="New picture">
            <a:extLst>
              <a:ext uri="{FF2B5EF4-FFF2-40B4-BE49-F238E27FC236}">
                <a16:creationId xmlns:a16="http://schemas.microsoft.com/office/drawing/2014/main" id="{48CDE32C-50DA-1CB8-F56E-8752C5EB2A3C}"/>
              </a:ext>
            </a:extLst>
          </p:cNvPr>
          <p:cNvPicPr/>
          <p:nvPr/>
        </p:nvPicPr>
        <p:blipFill rotWithShape="1">
          <a:blip r:embed="rId4"/>
          <a:srcRect t="65017" r="47626"/>
          <a:stretch/>
        </p:blipFill>
        <p:spPr>
          <a:xfrm>
            <a:off x="8683262" y="4343400"/>
            <a:ext cx="2382532" cy="2195512"/>
          </a:xfrm>
          <a:prstGeom prst="rect">
            <a:avLst/>
          </a:prstGeom>
        </p:spPr>
      </p:pic>
      <p:pic>
        <p:nvPicPr>
          <p:cNvPr id="24" name="New picture">
            <a:extLst>
              <a:ext uri="{FF2B5EF4-FFF2-40B4-BE49-F238E27FC236}">
                <a16:creationId xmlns:a16="http://schemas.microsoft.com/office/drawing/2014/main" id="{314876E4-C36D-A967-1E1A-8E8788AF1AF2}"/>
              </a:ext>
            </a:extLst>
          </p:cNvPr>
          <p:cNvPicPr/>
          <p:nvPr/>
        </p:nvPicPr>
        <p:blipFill rotWithShape="1">
          <a:blip r:embed="rId4"/>
          <a:srcRect t="30100" r="48821" b="35340"/>
          <a:stretch/>
        </p:blipFill>
        <p:spPr>
          <a:xfrm>
            <a:off x="5938371" y="4312369"/>
            <a:ext cx="2343785" cy="2084621"/>
          </a:xfrm>
          <a:prstGeom prst="rect">
            <a:avLst/>
          </a:prstGeom>
        </p:spPr>
      </p:pic>
      <p:pic>
        <p:nvPicPr>
          <p:cNvPr id="25" name="New picture">
            <a:extLst>
              <a:ext uri="{FF2B5EF4-FFF2-40B4-BE49-F238E27FC236}">
                <a16:creationId xmlns:a16="http://schemas.microsoft.com/office/drawing/2014/main" id="{78E3B7AD-8571-03F8-4333-E90F4282D56E}"/>
              </a:ext>
            </a:extLst>
          </p:cNvPr>
          <p:cNvPicPr/>
          <p:nvPr/>
        </p:nvPicPr>
        <p:blipFill rotWithShape="1">
          <a:blip r:embed="rId4"/>
          <a:srcRect t="96512" r="47626"/>
          <a:stretch/>
        </p:blipFill>
        <p:spPr>
          <a:xfrm>
            <a:off x="5938371" y="6307450"/>
            <a:ext cx="2382532" cy="219720"/>
          </a:xfrm>
          <a:prstGeom prst="rect">
            <a:avLst/>
          </a:prstGeom>
        </p:spPr>
      </p:pic>
      <p:pic>
        <p:nvPicPr>
          <p:cNvPr id="26" name="New picture">
            <a:extLst>
              <a:ext uri="{FF2B5EF4-FFF2-40B4-BE49-F238E27FC236}">
                <a16:creationId xmlns:a16="http://schemas.microsoft.com/office/drawing/2014/main" id="{6B883F14-F5F3-9062-D2E6-3F7773CF481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29954" y="1333231"/>
            <a:ext cx="4906617" cy="2675639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7F79FC9-E1E2-6BF7-EC7D-918898FEDF9E}"/>
              </a:ext>
            </a:extLst>
          </p:cNvPr>
          <p:cNvCxnSpPr>
            <a:cxnSpLocks/>
          </p:cNvCxnSpPr>
          <p:nvPr/>
        </p:nvCxnSpPr>
        <p:spPr>
          <a:xfrm>
            <a:off x="7457440" y="3708400"/>
            <a:ext cx="0" cy="12496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8298A5-C6EB-D814-419A-6C820854EC60}"/>
              </a:ext>
            </a:extLst>
          </p:cNvPr>
          <p:cNvCxnSpPr>
            <a:cxnSpLocks/>
          </p:cNvCxnSpPr>
          <p:nvPr/>
        </p:nvCxnSpPr>
        <p:spPr>
          <a:xfrm>
            <a:off x="7739991" y="3572540"/>
            <a:ext cx="2242209" cy="17821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9681CC0-4FE0-C113-1AF6-96E726A341B8}"/>
              </a:ext>
            </a:extLst>
          </p:cNvPr>
          <p:cNvSpPr txBox="1"/>
          <p:nvPr/>
        </p:nvSpPr>
        <p:spPr>
          <a:xfrm>
            <a:off x="4314102" y="6527170"/>
            <a:ext cx="1551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err="1"/>
              <a:t>Chimungu</a:t>
            </a:r>
            <a:r>
              <a:rPr lang="es-MX" sz="1200" dirty="0"/>
              <a:t> et al., 2014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43E1D-2C7B-B57E-DE78-C96E0668248D}"/>
              </a:ext>
            </a:extLst>
          </p:cNvPr>
          <p:cNvSpPr txBox="1"/>
          <p:nvPr/>
        </p:nvSpPr>
        <p:spPr>
          <a:xfrm>
            <a:off x="8740901" y="4094277"/>
            <a:ext cx="392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50% más biomasa y productividad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FE9D2-5D6B-768F-675F-52AA2036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0DD3-7671-4AA9-B19A-D6C4F1615BED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0C475D-F069-6FA0-1CC8-951F8485C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07" y="1544485"/>
            <a:ext cx="6026889" cy="47484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E351AF-E98E-06DC-2DF1-CDD134E11ECC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F6B28-D6B5-E14A-43E1-8289E4396C16}"/>
              </a:ext>
            </a:extLst>
          </p:cNvPr>
          <p:cNvSpPr txBox="1"/>
          <p:nvPr/>
        </p:nvSpPr>
        <p:spPr>
          <a:xfrm>
            <a:off x="5847908" y="6382921"/>
            <a:ext cx="1935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Correa et al.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FCCF2-0F48-5469-58F2-1710E8C2F3A7}"/>
              </a:ext>
            </a:extLst>
          </p:cNvPr>
          <p:cNvSpPr txBox="1"/>
          <p:nvPr/>
        </p:nvSpPr>
        <p:spPr>
          <a:xfrm>
            <a:off x="2214642" y="237549"/>
            <a:ext cx="8152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Raíces mas delgadas penetran mejor suelos compactos</a:t>
            </a:r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01FF7A6-5C7F-4CD8-1900-677304B57D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241788" y="2409651"/>
            <a:ext cx="1228318" cy="31414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3ECF14-323A-7FE8-94CC-BA52A414C7E5}"/>
              </a:ext>
            </a:extLst>
          </p:cNvPr>
          <p:cNvSpPr/>
          <p:nvPr/>
        </p:nvSpPr>
        <p:spPr>
          <a:xfrm>
            <a:off x="11020926" y="2213811"/>
            <a:ext cx="332874" cy="41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5BE6F-DF6B-B3C1-D20D-E479DF2690AD}"/>
              </a:ext>
            </a:extLst>
          </p:cNvPr>
          <p:cNvSpPr/>
          <p:nvPr/>
        </p:nvSpPr>
        <p:spPr>
          <a:xfrm>
            <a:off x="11199395" y="3684869"/>
            <a:ext cx="332874" cy="33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A7FC5-3BEC-3D41-FF8C-FA7786824425}"/>
              </a:ext>
            </a:extLst>
          </p:cNvPr>
          <p:cNvSpPr txBox="1"/>
          <p:nvPr/>
        </p:nvSpPr>
        <p:spPr>
          <a:xfrm>
            <a:off x="10595344" y="1858114"/>
            <a:ext cx="98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B73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67523E-DC26-B1C6-EFE1-A23B48E1968E}"/>
              </a:ext>
            </a:extLst>
          </p:cNvPr>
          <p:cNvCxnSpPr/>
          <p:nvPr/>
        </p:nvCxnSpPr>
        <p:spPr>
          <a:xfrm>
            <a:off x="8610600" y="3849969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A68514D-255A-32B5-6ED0-72EC6F68A97D}"/>
              </a:ext>
            </a:extLst>
          </p:cNvPr>
          <p:cNvSpPr txBox="1"/>
          <p:nvPr/>
        </p:nvSpPr>
        <p:spPr>
          <a:xfrm>
            <a:off x="8884113" y="3411864"/>
            <a:ext cx="87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CRISPR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1D1F8-AFBA-C3EC-7EBB-FAAC851BBD92}"/>
              </a:ext>
            </a:extLst>
          </p:cNvPr>
          <p:cNvSpPr txBox="1"/>
          <p:nvPr/>
        </p:nvSpPr>
        <p:spPr>
          <a:xfrm>
            <a:off x="8621440" y="3967653"/>
            <a:ext cx="173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edition</a:t>
            </a:r>
          </a:p>
        </p:txBody>
      </p:sp>
    </p:spTree>
    <p:extLst>
      <p:ext uri="{BB962C8B-B14F-4D97-AF65-F5344CB8AC3E}">
        <p14:creationId xmlns:p14="http://schemas.microsoft.com/office/powerpoint/2010/main" val="416873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light bulbs and light bulbs&#10;&#10;AI-generated content may be incorrect.">
            <a:extLst>
              <a:ext uri="{FF2B5EF4-FFF2-40B4-BE49-F238E27FC236}">
                <a16:creationId xmlns:a16="http://schemas.microsoft.com/office/drawing/2014/main" id="{3B908589-6470-1E65-D58F-A6BC8D883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2196021"/>
            <a:ext cx="10336695" cy="30053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5BF5EC-DAE1-7C32-CB18-B01A5EE77DCC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BE88D-07D1-39DB-8A9D-428DAF95AC18}"/>
              </a:ext>
            </a:extLst>
          </p:cNvPr>
          <p:cNvSpPr txBox="1"/>
          <p:nvPr/>
        </p:nvSpPr>
        <p:spPr>
          <a:xfrm>
            <a:off x="3156716" y="298173"/>
            <a:ext cx="9614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noProof="0" dirty="0">
                <a:latin typeface="Arial" pitchFamily="34" charset="0"/>
                <a:cs typeface="Arial" pitchFamily="34" charset="0"/>
              </a:rPr>
              <a:t>Cells can express too using 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12923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C982170-8A59-9443-4806-1845CB4D2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5"/>
          <a:stretch/>
        </p:blipFill>
        <p:spPr>
          <a:xfrm>
            <a:off x="1587065" y="1679714"/>
            <a:ext cx="9017870" cy="36178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3E864A-0BEA-5868-87B9-5E87ED0C34FC}"/>
              </a:ext>
            </a:extLst>
          </p:cNvPr>
          <p:cNvSpPr/>
          <p:nvPr/>
        </p:nvSpPr>
        <p:spPr>
          <a:xfrm>
            <a:off x="0" y="790992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C81A74-E2CC-3E85-5497-26CC5D128351}"/>
              </a:ext>
            </a:extLst>
          </p:cNvPr>
          <p:cNvSpPr txBox="1"/>
          <p:nvPr/>
        </p:nvSpPr>
        <p:spPr>
          <a:xfrm>
            <a:off x="2431891" y="249800"/>
            <a:ext cx="8799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evelopment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progresses through changes in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3033803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beard and birds&#10;&#10;Description automatically generated">
            <a:extLst>
              <a:ext uri="{FF2B5EF4-FFF2-40B4-BE49-F238E27FC236}">
                <a16:creationId xmlns:a16="http://schemas.microsoft.com/office/drawing/2014/main" id="{A57B6F46-932D-410D-EE45-DA0DBC89E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92" y="2226363"/>
            <a:ext cx="3785997" cy="2129624"/>
          </a:xfrm>
          <a:prstGeom prst="rect">
            <a:avLst/>
          </a:prstGeom>
        </p:spPr>
      </p:pic>
      <p:pic>
        <p:nvPicPr>
          <p:cNvPr id="7" name="Picture 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D598F5DF-F5C1-3E11-36B0-5E7F07B9E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86" y="1505448"/>
            <a:ext cx="3539337" cy="38471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5D9CC9-DA31-7197-C848-8FC0B72372D4}"/>
              </a:ext>
            </a:extLst>
          </p:cNvPr>
          <p:cNvSpPr/>
          <p:nvPr/>
        </p:nvSpPr>
        <p:spPr>
          <a:xfrm>
            <a:off x="0" y="7909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4E4BE-9844-8098-FFC8-4A5877954040}"/>
              </a:ext>
            </a:extLst>
          </p:cNvPr>
          <p:cNvSpPr txBox="1"/>
          <p:nvPr/>
        </p:nvSpPr>
        <p:spPr>
          <a:xfrm>
            <a:off x="2335849" y="225794"/>
            <a:ext cx="975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volution at the cellular level is poorly understood  </a:t>
            </a:r>
          </a:p>
        </p:txBody>
      </p:sp>
    </p:spTree>
    <p:extLst>
      <p:ext uri="{BB962C8B-B14F-4D97-AF65-F5344CB8AC3E}">
        <p14:creationId xmlns:p14="http://schemas.microsoft.com/office/powerpoint/2010/main" val="251164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618A16-0E08-C020-3616-E42B8D7E9751}"/>
              </a:ext>
            </a:extLst>
          </p:cNvPr>
          <p:cNvSpPr/>
          <p:nvPr/>
        </p:nvSpPr>
        <p:spPr>
          <a:xfrm>
            <a:off x="3050981" y="1745363"/>
            <a:ext cx="271936" cy="262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FC85F4-E0D2-79AB-0571-CC67042FC86C}"/>
              </a:ext>
            </a:extLst>
          </p:cNvPr>
          <p:cNvSpPr/>
          <p:nvPr/>
        </p:nvSpPr>
        <p:spPr>
          <a:xfrm>
            <a:off x="5824064" y="1685831"/>
            <a:ext cx="271936" cy="262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0CD40-2F7F-E433-4B4D-AF94005E7518}"/>
              </a:ext>
            </a:extLst>
          </p:cNvPr>
          <p:cNvSpPr/>
          <p:nvPr/>
        </p:nvSpPr>
        <p:spPr>
          <a:xfrm>
            <a:off x="3050981" y="4052514"/>
            <a:ext cx="271936" cy="262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2D0D8-351B-1D36-21B4-ED7349B11ACF}"/>
              </a:ext>
            </a:extLst>
          </p:cNvPr>
          <p:cNvSpPr/>
          <p:nvPr/>
        </p:nvSpPr>
        <p:spPr>
          <a:xfrm>
            <a:off x="5824064" y="4052514"/>
            <a:ext cx="271936" cy="262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0C9EEA-6EDE-BFA3-506B-9BC7142A4962}"/>
              </a:ext>
            </a:extLst>
          </p:cNvPr>
          <p:cNvSpPr/>
          <p:nvPr/>
        </p:nvSpPr>
        <p:spPr>
          <a:xfrm>
            <a:off x="0" y="7909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7" name="Picture 6" descr="A diagram of different color vision&#10;&#10;Description automatically generated">
            <a:extLst>
              <a:ext uri="{FF2B5EF4-FFF2-40B4-BE49-F238E27FC236}">
                <a16:creationId xmlns:a16="http://schemas.microsoft.com/office/drawing/2014/main" id="{7C619B51-CC5D-42C5-C8C6-65E92A11E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4" y="1537429"/>
            <a:ext cx="4357137" cy="4357137"/>
          </a:xfrm>
          <a:prstGeom prst="rect">
            <a:avLst/>
          </a:prstGeom>
        </p:spPr>
      </p:pic>
      <p:pic>
        <p:nvPicPr>
          <p:cNvPr id="11" name="Picture 10" descr="A diagram of a cell division&#10;&#10;Description automatically generated">
            <a:extLst>
              <a:ext uri="{FF2B5EF4-FFF2-40B4-BE49-F238E27FC236}">
                <a16:creationId xmlns:a16="http://schemas.microsoft.com/office/drawing/2014/main" id="{A430DDAE-B75E-4488-05A1-A0C0D2521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42" t="32313" b="16213"/>
          <a:stretch/>
        </p:blipFill>
        <p:spPr>
          <a:xfrm>
            <a:off x="6530179" y="1685832"/>
            <a:ext cx="4679327" cy="36786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1F3D64-2D1B-AA15-F6C2-D63ADF0D8EEB}"/>
              </a:ext>
            </a:extLst>
          </p:cNvPr>
          <p:cNvSpPr/>
          <p:nvPr/>
        </p:nvSpPr>
        <p:spPr>
          <a:xfrm>
            <a:off x="6361044" y="3056613"/>
            <a:ext cx="4982817" cy="2488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4B323-44D2-3E74-61DE-B8AD7F890A2B}"/>
              </a:ext>
            </a:extLst>
          </p:cNvPr>
          <p:cNvSpPr txBox="1"/>
          <p:nvPr/>
        </p:nvSpPr>
        <p:spPr>
          <a:xfrm>
            <a:off x="2335849" y="225794"/>
            <a:ext cx="975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volution at the cellular level is poorly understood  </a:t>
            </a:r>
          </a:p>
        </p:txBody>
      </p:sp>
    </p:spTree>
    <p:extLst>
      <p:ext uri="{BB962C8B-B14F-4D97-AF65-F5344CB8AC3E}">
        <p14:creationId xmlns:p14="http://schemas.microsoft.com/office/powerpoint/2010/main" val="34231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8572</TotalTime>
  <Words>781</Words>
  <Application>Microsoft Office PowerPoint</Application>
  <PresentationFormat>Widescreen</PresentationFormat>
  <Paragraphs>177</Paragraphs>
  <Slides>59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El lenguaje genético de las células: single-cell genomics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Droplet-based single-cell RNAseq: the emergence of a scalable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Ortiz Ramirez</dc:creator>
  <cp:lastModifiedBy>Carlos Ortiz Ramirez</cp:lastModifiedBy>
  <cp:revision>44</cp:revision>
  <dcterms:created xsi:type="dcterms:W3CDTF">2020-10-12T17:43:56Z</dcterms:created>
  <dcterms:modified xsi:type="dcterms:W3CDTF">2025-07-26T06:41:48Z</dcterms:modified>
</cp:coreProperties>
</file>