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62" r:id="rId4"/>
    <p:sldId id="263" r:id="rId5"/>
    <p:sldId id="279" r:id="rId6"/>
    <p:sldId id="264" r:id="rId7"/>
    <p:sldId id="261" r:id="rId8"/>
    <p:sldId id="265" r:id="rId9"/>
    <p:sldId id="266" r:id="rId10"/>
    <p:sldId id="267" r:id="rId11"/>
    <p:sldId id="270" r:id="rId12"/>
    <p:sldId id="260" r:id="rId13"/>
    <p:sldId id="268" r:id="rId14"/>
    <p:sldId id="269" r:id="rId15"/>
    <p:sldId id="272" r:id="rId16"/>
    <p:sldId id="271" r:id="rId17"/>
    <p:sldId id="273" r:id="rId18"/>
    <p:sldId id="274" r:id="rId19"/>
    <p:sldId id="275" r:id="rId20"/>
    <p:sldId id="276" r:id="rId21"/>
    <p:sldId id="277" r:id="rId22"/>
    <p:sldId id="293" r:id="rId23"/>
    <p:sldId id="278" r:id="rId24"/>
    <p:sldId id="294" r:id="rId25"/>
    <p:sldId id="280" r:id="rId26"/>
    <p:sldId id="281" r:id="rId27"/>
    <p:sldId id="282" r:id="rId28"/>
    <p:sldId id="285" r:id="rId29"/>
    <p:sldId id="284" r:id="rId30"/>
    <p:sldId id="286" r:id="rId31"/>
    <p:sldId id="283" r:id="rId32"/>
    <p:sldId id="289" r:id="rId33"/>
    <p:sldId id="290" r:id="rId34"/>
    <p:sldId id="288" r:id="rId35"/>
    <p:sldId id="287" r:id="rId36"/>
    <p:sldId id="291" r:id="rId37"/>
    <p:sldId id="292" r:id="rId3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B5B22D9C-0A47-4F12-8D0C-243FAF63F16E}">
          <p14:sldIdLst>
            <p14:sldId id="256"/>
            <p14:sldId id="257"/>
            <p14:sldId id="262"/>
            <p14:sldId id="263"/>
            <p14:sldId id="279"/>
            <p14:sldId id="264"/>
            <p14:sldId id="261"/>
            <p14:sldId id="265"/>
            <p14:sldId id="266"/>
            <p14:sldId id="267"/>
            <p14:sldId id="270"/>
            <p14:sldId id="260"/>
            <p14:sldId id="268"/>
            <p14:sldId id="269"/>
            <p14:sldId id="272"/>
            <p14:sldId id="271"/>
            <p14:sldId id="273"/>
            <p14:sldId id="274"/>
            <p14:sldId id="275"/>
            <p14:sldId id="276"/>
            <p14:sldId id="277"/>
            <p14:sldId id="293"/>
            <p14:sldId id="278"/>
            <p14:sldId id="294"/>
          </p14:sldIdLst>
        </p14:section>
        <p14:section name="Untitled Section" id="{E7D82E1E-3706-4370-9A4D-CCC4331D5067}">
          <p14:sldIdLst>
            <p14:sldId id="280"/>
            <p14:sldId id="281"/>
            <p14:sldId id="282"/>
            <p14:sldId id="285"/>
            <p14:sldId id="284"/>
            <p14:sldId id="286"/>
            <p14:sldId id="283"/>
            <p14:sldId id="289"/>
            <p14:sldId id="290"/>
            <p14:sldId id="288"/>
            <p14:sldId id="287"/>
            <p14:sldId id="291"/>
            <p14:sldId id="29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850" autoAdjust="0"/>
  </p:normalViewPr>
  <p:slideViewPr>
    <p:cSldViewPr>
      <p:cViewPr varScale="1">
        <p:scale>
          <a:sx n="84" d="100"/>
          <a:sy n="84" d="100"/>
        </p:scale>
        <p:origin x="-1050"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B1D94A-7A9C-2841-AE10-BAD01F3C7F23}" type="datetimeFigureOut">
              <a:rPr lang="en-US" smtClean="0"/>
              <a:pPr/>
              <a:t>8/21/2013</a:t>
            </a:fld>
            <a:endParaRPr lang="es-MX"/>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s-MX"/>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22D25E-11B7-EF49-A29F-8CCCB309E8AC}" type="slidenum">
              <a:rPr lang="es-MX" smtClean="0"/>
              <a:pPr/>
              <a:t>‹Nº›</a:t>
            </a:fld>
            <a:endParaRPr lang="es-MX"/>
          </a:p>
        </p:txBody>
      </p:sp>
    </p:spTree>
    <p:extLst>
      <p:ext uri="{BB962C8B-B14F-4D97-AF65-F5344CB8AC3E}">
        <p14:creationId xmlns:p14="http://schemas.microsoft.com/office/powerpoint/2010/main" xmlns="" val="35940400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La serie de frecuencia anual</a:t>
            </a:r>
            <a:r>
              <a:rPr lang="es-MX" baseline="0" dirty="0" smtClean="0"/>
              <a:t> de las manchas solares es una de las primeras series de tiempo analizadas y su estudio esta ligado tanto al origen del punto de vista del dominio de las frecuencias, o analisis espectral y a la definición de periodograma por Schuster,  como al de los modelos autoregresivos propuestos por Yule.</a:t>
            </a:r>
            <a:endParaRPr lang="es-MX" dirty="0"/>
          </a:p>
        </p:txBody>
      </p:sp>
      <p:sp>
        <p:nvSpPr>
          <p:cNvPr id="4" name="Slide Number Placeholder 3"/>
          <p:cNvSpPr>
            <a:spLocks noGrp="1"/>
          </p:cNvSpPr>
          <p:nvPr>
            <p:ph type="sldNum" sz="quarter" idx="10"/>
          </p:nvPr>
        </p:nvSpPr>
        <p:spPr/>
        <p:txBody>
          <a:bodyPr/>
          <a:lstStyle/>
          <a:p>
            <a:fld id="{5722D25E-11B7-EF49-A29F-8CCCB309E8AC}" type="slidenum">
              <a:rPr lang="es-MX" smtClean="0"/>
              <a:pPr/>
              <a:t>5</a:t>
            </a:fld>
            <a:endParaRPr lang="es-MX"/>
          </a:p>
        </p:txBody>
      </p:sp>
    </p:spTree>
    <p:extLst>
      <p:ext uri="{BB962C8B-B14F-4D97-AF65-F5344CB8AC3E}">
        <p14:creationId xmlns:p14="http://schemas.microsoft.com/office/powerpoint/2010/main" xmlns="" val="1200807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En esta diapositiva tenemos las gráficas de los valores del índice y de los</a:t>
            </a:r>
            <a:r>
              <a:rPr lang="es-MX" baseline="0" dirty="0" smtClean="0"/>
              <a:t> ‘returns’ en la misma escala. Podemos ver la ubicación de la caída de 1987.</a:t>
            </a:r>
            <a:endParaRPr lang="es-MX" dirty="0"/>
          </a:p>
        </p:txBody>
      </p:sp>
      <p:sp>
        <p:nvSpPr>
          <p:cNvPr id="4" name="Slide Number Placeholder 3"/>
          <p:cNvSpPr>
            <a:spLocks noGrp="1"/>
          </p:cNvSpPr>
          <p:nvPr>
            <p:ph type="sldNum" sz="quarter" idx="10"/>
          </p:nvPr>
        </p:nvSpPr>
        <p:spPr/>
        <p:txBody>
          <a:bodyPr/>
          <a:lstStyle/>
          <a:p>
            <a:fld id="{5722D25E-11B7-EF49-A29F-8CCCB309E8AC}" type="slidenum">
              <a:rPr lang="es-MX" smtClean="0"/>
              <a:pPr/>
              <a:t>14</a:t>
            </a:fld>
            <a:endParaRPr lang="es-MX"/>
          </a:p>
        </p:txBody>
      </p:sp>
    </p:spTree>
    <p:extLst>
      <p:ext uri="{BB962C8B-B14F-4D97-AF65-F5344CB8AC3E}">
        <p14:creationId xmlns:p14="http://schemas.microsoft.com/office/powerpoint/2010/main" xmlns="" val="14339022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Si restringimos el intervalo</a:t>
            </a:r>
            <a:r>
              <a:rPr lang="es-MX" baseline="0" dirty="0" smtClean="0"/>
              <a:t> de tiempo, la caída de la bolsa en 1987 se observa com mayor claridad.</a:t>
            </a:r>
            <a:endParaRPr lang="es-MX" dirty="0"/>
          </a:p>
        </p:txBody>
      </p:sp>
      <p:sp>
        <p:nvSpPr>
          <p:cNvPr id="4" name="Slide Number Placeholder 3"/>
          <p:cNvSpPr>
            <a:spLocks noGrp="1"/>
          </p:cNvSpPr>
          <p:nvPr>
            <p:ph type="sldNum" sz="quarter" idx="10"/>
          </p:nvPr>
        </p:nvSpPr>
        <p:spPr/>
        <p:txBody>
          <a:bodyPr/>
          <a:lstStyle/>
          <a:p>
            <a:fld id="{5722D25E-11B7-EF49-A29F-8CCCB309E8AC}" type="slidenum">
              <a:rPr lang="es-MX" smtClean="0"/>
              <a:pPr/>
              <a:t>15</a:t>
            </a:fld>
            <a:endParaRPr lang="es-MX"/>
          </a:p>
        </p:txBody>
      </p:sp>
    </p:spTree>
    <p:extLst>
      <p:ext uri="{BB962C8B-B14F-4D97-AF65-F5344CB8AC3E}">
        <p14:creationId xmlns:p14="http://schemas.microsoft.com/office/powerpoint/2010/main" xmlns="" val="3506256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Esta figura</a:t>
            </a:r>
            <a:r>
              <a:rPr lang="es-MX" baseline="0" dirty="0" smtClean="0"/>
              <a:t> representa el registro de 0.1 segundos del sonido emitido por una persona al pronunciar la letra aaaaa</a:t>
            </a:r>
            <a:r>
              <a:rPr lang="en-US" baseline="0" dirty="0" smtClean="0"/>
              <a:t>….</a:t>
            </a:r>
            <a:r>
              <a:rPr lang="en-US" baseline="0" dirty="0" err="1" smtClean="0"/>
              <a:t>hhhh</a:t>
            </a:r>
            <a:r>
              <a:rPr lang="en-US" baseline="0" dirty="0" smtClean="0"/>
              <a:t>. En total hay 1000 </a:t>
            </a:r>
            <a:r>
              <a:rPr lang="en-US" baseline="0" dirty="0" err="1" smtClean="0"/>
              <a:t>datos</a:t>
            </a:r>
            <a:r>
              <a:rPr lang="en-US" baseline="0" dirty="0" smtClean="0"/>
              <a:t> </a:t>
            </a:r>
            <a:r>
              <a:rPr lang="en-US" baseline="0" dirty="0" err="1" smtClean="0"/>
              <a:t>para</a:t>
            </a:r>
            <a:r>
              <a:rPr lang="en-US" baseline="0" dirty="0" smtClean="0"/>
              <a:t> </a:t>
            </a:r>
            <a:r>
              <a:rPr lang="en-US" baseline="0" dirty="0" err="1" smtClean="0"/>
              <a:t>esta</a:t>
            </a:r>
            <a:r>
              <a:rPr lang="en-US" baseline="0" dirty="0" smtClean="0"/>
              <a:t> </a:t>
            </a:r>
            <a:r>
              <a:rPr lang="en-US" baseline="0" dirty="0" err="1" smtClean="0"/>
              <a:t>decima</a:t>
            </a:r>
            <a:r>
              <a:rPr lang="en-US" baseline="0" dirty="0" smtClean="0"/>
              <a:t> de </a:t>
            </a:r>
            <a:r>
              <a:rPr lang="en-US" baseline="0" dirty="0" err="1" smtClean="0"/>
              <a:t>segundo</a:t>
            </a:r>
            <a:r>
              <a:rPr lang="en-US" baseline="0" dirty="0" smtClean="0"/>
              <a:t>. </a:t>
            </a:r>
            <a:r>
              <a:rPr lang="en-US" baseline="0" dirty="0" err="1" smtClean="0"/>
              <a:t>Observamos</a:t>
            </a:r>
            <a:r>
              <a:rPr lang="en-US" baseline="0" dirty="0" smtClean="0"/>
              <a:t> </a:t>
            </a:r>
            <a:r>
              <a:rPr lang="en-US" baseline="0" dirty="0" err="1" smtClean="0"/>
              <a:t>que</a:t>
            </a:r>
            <a:r>
              <a:rPr lang="en-US" baseline="0" dirty="0" smtClean="0"/>
              <a:t> hay un </a:t>
            </a:r>
            <a:r>
              <a:rPr lang="en-US" baseline="0" dirty="0" err="1" smtClean="0"/>
              <a:t>claro</a:t>
            </a:r>
            <a:r>
              <a:rPr lang="en-US" baseline="0" dirty="0" smtClean="0"/>
              <a:t> </a:t>
            </a:r>
            <a:r>
              <a:rPr lang="en-US" baseline="0" dirty="0" err="1" smtClean="0"/>
              <a:t>patrón</a:t>
            </a:r>
            <a:r>
              <a:rPr lang="en-US" baseline="0" dirty="0" smtClean="0"/>
              <a:t> </a:t>
            </a:r>
            <a:r>
              <a:rPr lang="en-US" baseline="0" dirty="0" err="1" smtClean="0"/>
              <a:t>repetitivo</a:t>
            </a:r>
            <a:r>
              <a:rPr lang="en-US" baseline="0" dirty="0" smtClean="0"/>
              <a:t>. Un </a:t>
            </a:r>
            <a:r>
              <a:rPr lang="en-US" baseline="0" dirty="0" err="1" smtClean="0"/>
              <a:t>tema</a:t>
            </a:r>
            <a:r>
              <a:rPr lang="en-US" baseline="0" dirty="0" smtClean="0"/>
              <a:t> de gran </a:t>
            </a:r>
            <a:r>
              <a:rPr lang="en-US" baseline="0" dirty="0" err="1" smtClean="0"/>
              <a:t>interés</a:t>
            </a:r>
            <a:r>
              <a:rPr lang="en-US" baseline="0" dirty="0" smtClean="0"/>
              <a:t> </a:t>
            </a:r>
            <a:r>
              <a:rPr lang="en-US" baseline="0" dirty="0" err="1" smtClean="0"/>
              <a:t>es</a:t>
            </a:r>
            <a:r>
              <a:rPr lang="en-US" baseline="0" dirty="0" smtClean="0"/>
              <a:t> el </a:t>
            </a:r>
            <a:r>
              <a:rPr lang="en-US" baseline="0" dirty="0" err="1" smtClean="0"/>
              <a:t>reconocimiento</a:t>
            </a:r>
            <a:r>
              <a:rPr lang="en-US" baseline="0" dirty="0" smtClean="0"/>
              <a:t> </a:t>
            </a:r>
            <a:r>
              <a:rPr lang="en-US" baseline="0" dirty="0" err="1" smtClean="0"/>
              <a:t>automático</a:t>
            </a:r>
            <a:r>
              <a:rPr lang="en-US" baseline="0" dirty="0" smtClean="0"/>
              <a:t> del </a:t>
            </a:r>
            <a:r>
              <a:rPr lang="en-US" baseline="0" dirty="0" err="1" smtClean="0"/>
              <a:t>lenguaje</a:t>
            </a:r>
            <a:r>
              <a:rPr lang="en-US" baseline="0" dirty="0" smtClean="0"/>
              <a:t> </a:t>
            </a:r>
            <a:r>
              <a:rPr lang="en-US" baseline="0" dirty="0" err="1" smtClean="0"/>
              <a:t>por</a:t>
            </a:r>
            <a:r>
              <a:rPr lang="en-US" baseline="0" dirty="0" smtClean="0"/>
              <a:t> </a:t>
            </a:r>
            <a:r>
              <a:rPr lang="en-US" baseline="0" dirty="0" err="1" smtClean="0"/>
              <a:t>una</a:t>
            </a:r>
            <a:r>
              <a:rPr lang="en-US" baseline="0" dirty="0" smtClean="0"/>
              <a:t> </a:t>
            </a:r>
            <a:r>
              <a:rPr lang="en-US" baseline="0" dirty="0" err="1" smtClean="0"/>
              <a:t>computadora</a:t>
            </a:r>
            <a:r>
              <a:rPr lang="en-US" baseline="0" dirty="0" smtClean="0"/>
              <a:t>, </a:t>
            </a:r>
            <a:r>
              <a:rPr lang="en-US" baseline="0" dirty="0" err="1" smtClean="0"/>
              <a:t>que</a:t>
            </a:r>
            <a:r>
              <a:rPr lang="en-US" baseline="0" dirty="0" smtClean="0"/>
              <a:t> </a:t>
            </a:r>
            <a:r>
              <a:rPr lang="en-US" baseline="0" dirty="0" err="1" smtClean="0"/>
              <a:t>requeriría</a:t>
            </a:r>
            <a:r>
              <a:rPr lang="en-US" baseline="0" dirty="0" smtClean="0"/>
              <a:t>, </a:t>
            </a:r>
            <a:r>
              <a:rPr lang="en-US" baseline="0" dirty="0" err="1" smtClean="0"/>
              <a:t>por</a:t>
            </a:r>
            <a:r>
              <a:rPr lang="en-US" baseline="0" dirty="0" smtClean="0"/>
              <a:t> </a:t>
            </a:r>
            <a:r>
              <a:rPr lang="en-US" baseline="0" dirty="0" err="1" smtClean="0"/>
              <a:t>ejemplo</a:t>
            </a:r>
            <a:r>
              <a:rPr lang="en-US" baseline="0" dirty="0" smtClean="0"/>
              <a:t>, </a:t>
            </a:r>
            <a:r>
              <a:rPr lang="en-US" baseline="0" dirty="0" err="1" smtClean="0"/>
              <a:t>reconocer</a:t>
            </a:r>
            <a:r>
              <a:rPr lang="en-US" baseline="0" dirty="0" smtClean="0"/>
              <a:t> </a:t>
            </a:r>
            <a:r>
              <a:rPr lang="en-US" baseline="0" dirty="0" err="1" smtClean="0"/>
              <a:t>que</a:t>
            </a:r>
            <a:r>
              <a:rPr lang="en-US" baseline="0" dirty="0" smtClean="0"/>
              <a:t> </a:t>
            </a:r>
            <a:r>
              <a:rPr lang="en-US" baseline="0" dirty="0" err="1" smtClean="0"/>
              <a:t>este</a:t>
            </a:r>
            <a:r>
              <a:rPr lang="en-US" baseline="0" dirty="0" smtClean="0"/>
              <a:t> </a:t>
            </a:r>
            <a:r>
              <a:rPr lang="en-US" baseline="0" dirty="0" err="1" smtClean="0"/>
              <a:t>patrón</a:t>
            </a:r>
            <a:r>
              <a:rPr lang="en-US" baseline="0" dirty="0" smtClean="0"/>
              <a:t> </a:t>
            </a:r>
            <a:r>
              <a:rPr lang="en-US" baseline="0" dirty="0" err="1" smtClean="0"/>
              <a:t>que</a:t>
            </a:r>
            <a:r>
              <a:rPr lang="en-US" baseline="0" dirty="0" smtClean="0"/>
              <a:t> </a:t>
            </a:r>
            <a:r>
              <a:rPr lang="en-US" baseline="0" dirty="0" err="1" smtClean="0"/>
              <a:t>observamos</a:t>
            </a:r>
            <a:r>
              <a:rPr lang="en-US" baseline="0" dirty="0" smtClean="0"/>
              <a:t> </a:t>
            </a:r>
            <a:r>
              <a:rPr lang="en-US" baseline="0" dirty="0" err="1" smtClean="0"/>
              <a:t>corresponde</a:t>
            </a:r>
            <a:r>
              <a:rPr lang="en-US" baseline="0" dirty="0" smtClean="0"/>
              <a:t> a </a:t>
            </a:r>
            <a:r>
              <a:rPr lang="en-US" baseline="0" dirty="0" err="1" smtClean="0"/>
              <a:t>aaaaa</a:t>
            </a:r>
            <a:r>
              <a:rPr lang="en-US" baseline="0" dirty="0" smtClean="0"/>
              <a:t>…..</a:t>
            </a:r>
            <a:r>
              <a:rPr lang="en-US" baseline="0" dirty="0" err="1" smtClean="0"/>
              <a:t>hhhhh</a:t>
            </a:r>
            <a:r>
              <a:rPr lang="en-US" baseline="0" dirty="0" smtClean="0"/>
              <a:t>  El </a:t>
            </a:r>
            <a:r>
              <a:rPr lang="en-US" baseline="0" dirty="0" err="1" smtClean="0"/>
              <a:t>análisis</a:t>
            </a:r>
            <a:r>
              <a:rPr lang="en-US" baseline="0" dirty="0" smtClean="0"/>
              <a:t> </a:t>
            </a:r>
            <a:r>
              <a:rPr lang="en-US" baseline="0" dirty="0" err="1" smtClean="0"/>
              <a:t>espectral</a:t>
            </a:r>
            <a:r>
              <a:rPr lang="en-US" baseline="0" dirty="0" smtClean="0"/>
              <a:t> </a:t>
            </a:r>
            <a:r>
              <a:rPr lang="en-US" baseline="0" dirty="0" err="1" smtClean="0"/>
              <a:t>resulta</a:t>
            </a:r>
            <a:r>
              <a:rPr lang="en-US" baseline="0" dirty="0" smtClean="0"/>
              <a:t> </a:t>
            </a:r>
            <a:r>
              <a:rPr lang="en-US" baseline="0" dirty="0" err="1" smtClean="0"/>
              <a:t>útil</a:t>
            </a:r>
            <a:r>
              <a:rPr lang="en-US" baseline="0" dirty="0" smtClean="0"/>
              <a:t> en </a:t>
            </a:r>
            <a:r>
              <a:rPr lang="en-US" baseline="0" dirty="0" err="1" smtClean="0"/>
              <a:t>este</a:t>
            </a:r>
            <a:r>
              <a:rPr lang="en-US" baseline="0" dirty="0" smtClean="0"/>
              <a:t> </a:t>
            </a:r>
            <a:r>
              <a:rPr lang="en-US" baseline="0" dirty="0" err="1" smtClean="0"/>
              <a:t>contexto</a:t>
            </a:r>
            <a:r>
              <a:rPr lang="en-US" baseline="0" dirty="0" smtClean="0"/>
              <a:t> y </a:t>
            </a:r>
            <a:r>
              <a:rPr lang="en-US" baseline="0" dirty="0" err="1" smtClean="0"/>
              <a:t>permite</a:t>
            </a:r>
            <a:r>
              <a:rPr lang="en-US" baseline="0" dirty="0" smtClean="0"/>
              <a:t> </a:t>
            </a:r>
            <a:r>
              <a:rPr lang="en-US" baseline="0" dirty="0" err="1" smtClean="0"/>
              <a:t>obtener</a:t>
            </a:r>
            <a:r>
              <a:rPr lang="en-US" baseline="0" dirty="0" smtClean="0"/>
              <a:t> un </a:t>
            </a:r>
            <a:r>
              <a:rPr lang="en-US" baseline="0" dirty="0" err="1" smtClean="0"/>
              <a:t>registro</a:t>
            </a:r>
            <a:r>
              <a:rPr lang="en-US" baseline="0" dirty="0" smtClean="0"/>
              <a:t> de </a:t>
            </a:r>
            <a:r>
              <a:rPr lang="en-US" baseline="0" dirty="0" err="1" smtClean="0"/>
              <a:t>este</a:t>
            </a:r>
            <a:r>
              <a:rPr lang="en-US" baseline="0" dirty="0" smtClean="0"/>
              <a:t> </a:t>
            </a:r>
            <a:r>
              <a:rPr lang="en-US" baseline="0" dirty="0" err="1" smtClean="0"/>
              <a:t>sonido</a:t>
            </a:r>
            <a:r>
              <a:rPr lang="en-US" baseline="0" dirty="0" smtClean="0"/>
              <a:t> </a:t>
            </a:r>
            <a:r>
              <a:rPr lang="en-US" baseline="0" dirty="0" err="1" smtClean="0"/>
              <a:t>que</a:t>
            </a:r>
            <a:r>
              <a:rPr lang="en-US" baseline="0" dirty="0" smtClean="0"/>
              <a:t> </a:t>
            </a:r>
            <a:r>
              <a:rPr lang="en-US" baseline="0" dirty="0" err="1" smtClean="0"/>
              <a:t>puede</a:t>
            </a:r>
            <a:r>
              <a:rPr lang="en-US" baseline="0" dirty="0" smtClean="0"/>
              <a:t> </a:t>
            </a:r>
            <a:r>
              <a:rPr lang="en-US" baseline="0" dirty="0" err="1" smtClean="0"/>
              <a:t>ser</a:t>
            </a:r>
            <a:r>
              <a:rPr lang="en-US" baseline="0" dirty="0" smtClean="0"/>
              <a:t> </a:t>
            </a:r>
            <a:r>
              <a:rPr lang="en-US" baseline="0" dirty="0" err="1" smtClean="0"/>
              <a:t>comparado</a:t>
            </a:r>
            <a:r>
              <a:rPr lang="en-US" baseline="0" dirty="0" smtClean="0"/>
              <a:t> con un </a:t>
            </a:r>
            <a:r>
              <a:rPr lang="en-US" baseline="0" dirty="0" err="1" smtClean="0"/>
              <a:t>archivo</a:t>
            </a:r>
            <a:r>
              <a:rPr lang="en-US" baseline="0" dirty="0" smtClean="0"/>
              <a:t> de </a:t>
            </a:r>
            <a:r>
              <a:rPr lang="en-US" baseline="0" dirty="0" err="1" smtClean="0"/>
              <a:t>registros</a:t>
            </a:r>
            <a:r>
              <a:rPr lang="en-US" baseline="0" dirty="0" smtClean="0"/>
              <a:t> </a:t>
            </a:r>
            <a:r>
              <a:rPr lang="en-US" baseline="0" dirty="0" err="1" smtClean="0"/>
              <a:t>para</a:t>
            </a:r>
            <a:r>
              <a:rPr lang="en-US" baseline="0" dirty="0" smtClean="0"/>
              <a:t> </a:t>
            </a:r>
            <a:r>
              <a:rPr lang="en-US" baseline="0" dirty="0" err="1" smtClean="0"/>
              <a:t>tratar</a:t>
            </a:r>
            <a:r>
              <a:rPr lang="en-US" baseline="0" dirty="0" smtClean="0"/>
              <a:t> de </a:t>
            </a:r>
            <a:r>
              <a:rPr lang="en-US" baseline="0" dirty="0" err="1" smtClean="0"/>
              <a:t>identificar</a:t>
            </a:r>
            <a:r>
              <a:rPr lang="en-US" baseline="0" dirty="0" smtClean="0"/>
              <a:t> </a:t>
            </a:r>
            <a:r>
              <a:rPr lang="en-US" baseline="0" dirty="0" err="1" smtClean="0"/>
              <a:t>que</a:t>
            </a:r>
            <a:r>
              <a:rPr lang="en-US" baseline="0" dirty="0" smtClean="0"/>
              <a:t> </a:t>
            </a:r>
            <a:r>
              <a:rPr lang="en-US" baseline="0" dirty="0" err="1" smtClean="0"/>
              <a:t>sonido</a:t>
            </a:r>
            <a:r>
              <a:rPr lang="en-US" baseline="0" dirty="0" smtClean="0"/>
              <a:t> </a:t>
            </a:r>
            <a:r>
              <a:rPr lang="en-US" baseline="0" dirty="0" err="1" smtClean="0"/>
              <a:t>representa</a:t>
            </a:r>
            <a:r>
              <a:rPr lang="en-US" baseline="0" dirty="0" smtClean="0"/>
              <a:t>.</a:t>
            </a:r>
            <a:endParaRPr lang="es-MX" dirty="0" smtClean="0"/>
          </a:p>
          <a:p>
            <a:endParaRPr lang="es-MX" dirty="0" smtClean="0"/>
          </a:p>
          <a:p>
            <a:r>
              <a:rPr lang="es-MX" dirty="0" smtClean="0"/>
              <a:t>Tomado de Shumway</a:t>
            </a:r>
            <a:r>
              <a:rPr lang="es-MX" baseline="0" dirty="0" smtClean="0"/>
              <a:t> &amp; Stoffer</a:t>
            </a:r>
            <a:endParaRPr lang="es-MX" dirty="0"/>
          </a:p>
        </p:txBody>
      </p:sp>
      <p:sp>
        <p:nvSpPr>
          <p:cNvPr id="4" name="Slide Number Placeholder 3"/>
          <p:cNvSpPr>
            <a:spLocks noGrp="1"/>
          </p:cNvSpPr>
          <p:nvPr>
            <p:ph type="sldNum" sz="quarter" idx="10"/>
          </p:nvPr>
        </p:nvSpPr>
        <p:spPr/>
        <p:txBody>
          <a:bodyPr/>
          <a:lstStyle/>
          <a:p>
            <a:fld id="{5722D25E-11B7-EF49-A29F-8CCCB309E8AC}" type="slidenum">
              <a:rPr lang="es-MX" smtClean="0"/>
              <a:pPr/>
              <a:t>16</a:t>
            </a:fld>
            <a:endParaRPr lang="es-MX"/>
          </a:p>
        </p:txBody>
      </p:sp>
    </p:spTree>
    <p:extLst>
      <p:ext uri="{BB962C8B-B14F-4D97-AF65-F5344CB8AC3E}">
        <p14:creationId xmlns:p14="http://schemas.microsoft.com/office/powerpoint/2010/main" xmlns="" val="883748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En esta gráfica presentamos simultáneamente tres series de tiempo: consumo de energía (electricidad en millones de Kwh), cerveza (Millones de litros) y producción de chocolate (toneladas) en Australia en el periodo de enero de 1958 a diciembre de 1990. Las tres series muestran una tendencia ascendente, en parte debida al aumentod e población en Australia de 10 millones a 18 millones de habitantes en este periodo. Observamos que la prodiucción de electricidad se ha multiplicado por 7 y la de chocolate por 4, mientras que la población no ha llegado a duplicarse. </a:t>
            </a:r>
          </a:p>
          <a:p>
            <a:endParaRPr lang="es-MX" dirty="0" smtClean="0"/>
          </a:p>
          <a:p>
            <a:endParaRPr lang="es-MX" dirty="0" smtClean="0"/>
          </a:p>
          <a:p>
            <a:r>
              <a:rPr lang="es-MX" dirty="0" smtClean="0"/>
              <a:t>Tomado de Cowpertwaite &amp; Metcalfe</a:t>
            </a:r>
            <a:endParaRPr lang="es-MX" dirty="0"/>
          </a:p>
        </p:txBody>
      </p:sp>
      <p:sp>
        <p:nvSpPr>
          <p:cNvPr id="4" name="Slide Number Placeholder 3"/>
          <p:cNvSpPr>
            <a:spLocks noGrp="1"/>
          </p:cNvSpPr>
          <p:nvPr>
            <p:ph type="sldNum" sz="quarter" idx="10"/>
          </p:nvPr>
        </p:nvSpPr>
        <p:spPr/>
        <p:txBody>
          <a:bodyPr/>
          <a:lstStyle/>
          <a:p>
            <a:fld id="{5722D25E-11B7-EF49-A29F-8CCCB309E8AC}" type="slidenum">
              <a:rPr lang="es-MX" smtClean="0"/>
              <a:pPr/>
              <a:t>17</a:t>
            </a:fld>
            <a:endParaRPr lang="es-MX"/>
          </a:p>
        </p:txBody>
      </p:sp>
    </p:spTree>
    <p:extLst>
      <p:ext uri="{BB962C8B-B14F-4D97-AF65-F5344CB8AC3E}">
        <p14:creationId xmlns:p14="http://schemas.microsoft.com/office/powerpoint/2010/main" xmlns="" val="19922368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Estas gráficas muestran dos series simultáneas, el Southern Oscillation Index (SOI) y la serie de incremento en la población de peces. A</a:t>
            </a:r>
            <a:r>
              <a:rPr lang="en-US" dirty="0" smtClean="0"/>
              <a:t>m</a:t>
            </a:r>
            <a:r>
              <a:rPr lang="es-MX" dirty="0" smtClean="0"/>
              <a:t>bas series corresponden a un periodo de 453 meses entre</a:t>
            </a:r>
            <a:r>
              <a:rPr lang="es-MX" baseline="0" dirty="0" smtClean="0"/>
              <a:t> 1950 y 1987. El SOI mide el cambio de presión atmosférica en relación a la temperatura del mar en el Oceano Pacífico Central y está relacionada con el fenómeno del El Niño. Ambas series presentan un patrón oscilatorio, aunque el SOI tiene una mayor frecuencia. En una situación como esta el interés está en el estudio de la relación entre estas series.</a:t>
            </a:r>
            <a:endParaRPr lang="es-MX" dirty="0" smtClean="0"/>
          </a:p>
          <a:p>
            <a:endParaRPr lang="es-MX" dirty="0" smtClean="0"/>
          </a:p>
          <a:p>
            <a:r>
              <a:rPr lang="es-MX" dirty="0" smtClean="0"/>
              <a:t>Tomado de Shumway &amp; Stoffer</a:t>
            </a:r>
          </a:p>
          <a:p>
            <a:endParaRPr lang="es-MX" dirty="0" smtClean="0"/>
          </a:p>
          <a:p>
            <a:endParaRPr lang="es-MX" dirty="0" smtClean="0"/>
          </a:p>
          <a:p>
            <a:endParaRPr lang="es-MX" dirty="0"/>
          </a:p>
        </p:txBody>
      </p:sp>
      <p:sp>
        <p:nvSpPr>
          <p:cNvPr id="4" name="Slide Number Placeholder 3"/>
          <p:cNvSpPr>
            <a:spLocks noGrp="1"/>
          </p:cNvSpPr>
          <p:nvPr>
            <p:ph type="sldNum" sz="quarter" idx="10"/>
          </p:nvPr>
        </p:nvSpPr>
        <p:spPr/>
        <p:txBody>
          <a:bodyPr/>
          <a:lstStyle/>
          <a:p>
            <a:fld id="{5722D25E-11B7-EF49-A29F-8CCCB309E8AC}" type="slidenum">
              <a:rPr lang="es-MX" smtClean="0"/>
              <a:pPr/>
              <a:t>18</a:t>
            </a:fld>
            <a:endParaRPr lang="es-MX"/>
          </a:p>
        </p:txBody>
      </p:sp>
    </p:spTree>
    <p:extLst>
      <p:ext uri="{BB962C8B-B14F-4D97-AF65-F5344CB8AC3E}">
        <p14:creationId xmlns:p14="http://schemas.microsoft.com/office/powerpoint/2010/main" xmlns="" val="2882309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Estas gráficas representan datos registrados</a:t>
            </a:r>
            <a:r>
              <a:rPr lang="es-MX" baseline="0" dirty="0" smtClean="0"/>
              <a:t> en dos lugares del cerebro usando Im</a:t>
            </a:r>
            <a:r>
              <a:rPr lang="en-US" baseline="0" dirty="0" err="1" smtClean="0"/>
              <a:t>á</a:t>
            </a:r>
            <a:r>
              <a:rPr lang="es-MX" baseline="0" dirty="0" smtClean="0"/>
              <a:t>genes de Resonancia Magnética funcional (fMRI). En este experimento los sujetos recíben un estímulo en su mano por un lapso de 32 segundos y luego el estímulo se deti</a:t>
            </a:r>
            <a:r>
              <a:rPr lang="fr-FR" baseline="0" dirty="0" err="1" smtClean="0"/>
              <a:t>ene</a:t>
            </a:r>
            <a:r>
              <a:rPr lang="es-MX" baseline="0" dirty="0" smtClean="0"/>
              <a:t> por otros 32 segundos, de modo que el periodo es de 64 segundos. Hay una observación cada dos segundo en un total de 256 segundos. Las gráficas muestran el promedio de cinco sujetos.</a:t>
            </a:r>
          </a:p>
          <a:p>
            <a:r>
              <a:rPr lang="es-MX" baseline="0" dirty="0" smtClean="0"/>
              <a:t>El registro mide la activación del cerebro. Observamos ciclos en la estimulación de la corteza y, en menor escala, en el talamo y el cerebelo. Puede interesarnos ver si las distintas áreas responden de manera diferente al estímulo.</a:t>
            </a:r>
            <a:endParaRPr lang="es-MX" dirty="0" smtClean="0"/>
          </a:p>
          <a:p>
            <a:endParaRPr lang="es-MX" dirty="0" smtClean="0"/>
          </a:p>
          <a:p>
            <a:r>
              <a:rPr lang="es-MX" dirty="0" smtClean="0"/>
              <a:t>Tomado de Shumway &amp; Stoffer</a:t>
            </a:r>
            <a:endParaRPr lang="es-MX" dirty="0"/>
          </a:p>
        </p:txBody>
      </p:sp>
      <p:sp>
        <p:nvSpPr>
          <p:cNvPr id="4" name="Slide Number Placeholder 3"/>
          <p:cNvSpPr>
            <a:spLocks noGrp="1"/>
          </p:cNvSpPr>
          <p:nvPr>
            <p:ph type="sldNum" sz="quarter" idx="10"/>
          </p:nvPr>
        </p:nvSpPr>
        <p:spPr/>
        <p:txBody>
          <a:bodyPr/>
          <a:lstStyle/>
          <a:p>
            <a:fld id="{5722D25E-11B7-EF49-A29F-8CCCB309E8AC}" type="slidenum">
              <a:rPr lang="es-MX" smtClean="0"/>
              <a:pPr/>
              <a:t>19</a:t>
            </a:fld>
            <a:endParaRPr lang="es-MX"/>
          </a:p>
        </p:txBody>
      </p:sp>
    </p:spTree>
    <p:extLst>
      <p:ext uri="{BB962C8B-B14F-4D97-AF65-F5344CB8AC3E}">
        <p14:creationId xmlns:p14="http://schemas.microsoft.com/office/powerpoint/2010/main" xmlns="" val="25845450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En esta gráfica se muestran dos fases de vibraciones registradas en la corteza terrestre, las ondas P (t=1,</a:t>
            </a:r>
            <a:r>
              <a:rPr lang="en-US" dirty="0" smtClean="0"/>
              <a:t>…, 1024) y S (t=1025,…,2048) en </a:t>
            </a:r>
            <a:r>
              <a:rPr lang="en-US" dirty="0" err="1" smtClean="0"/>
              <a:t>una</a:t>
            </a:r>
            <a:r>
              <a:rPr lang="en-US" dirty="0" smtClean="0"/>
              <a:t> </a:t>
            </a:r>
            <a:r>
              <a:rPr lang="en-US" dirty="0" err="1" smtClean="0"/>
              <a:t>estación</a:t>
            </a:r>
            <a:r>
              <a:rPr lang="en-US" dirty="0" smtClean="0"/>
              <a:t> </a:t>
            </a:r>
            <a:r>
              <a:rPr lang="en-US" dirty="0" err="1" smtClean="0"/>
              <a:t>sísmica</a:t>
            </a:r>
            <a:r>
              <a:rPr lang="en-US" dirty="0" smtClean="0"/>
              <a:t>. El </a:t>
            </a:r>
            <a:r>
              <a:rPr lang="en-US" dirty="0" err="1" smtClean="0"/>
              <a:t>problema</a:t>
            </a:r>
            <a:r>
              <a:rPr lang="en-US" dirty="0" smtClean="0"/>
              <a:t> d </a:t>
            </a:r>
            <a:r>
              <a:rPr lang="en-US" dirty="0" err="1" smtClean="0"/>
              <a:t>einterés</a:t>
            </a:r>
            <a:r>
              <a:rPr lang="en-US" dirty="0" smtClean="0"/>
              <a:t> en </a:t>
            </a:r>
            <a:r>
              <a:rPr lang="en-US" dirty="0" err="1" smtClean="0"/>
              <a:t>este</a:t>
            </a:r>
            <a:r>
              <a:rPr lang="en-US" dirty="0" smtClean="0"/>
              <a:t> </a:t>
            </a:r>
            <a:r>
              <a:rPr lang="en-US" dirty="0" err="1" smtClean="0"/>
              <a:t>caso</a:t>
            </a:r>
            <a:r>
              <a:rPr lang="en-US" dirty="0" smtClean="0"/>
              <a:t> </a:t>
            </a:r>
            <a:r>
              <a:rPr lang="en-US" dirty="0" err="1" smtClean="0"/>
              <a:t>es</a:t>
            </a:r>
            <a:r>
              <a:rPr lang="en-US" dirty="0" smtClean="0"/>
              <a:t> </a:t>
            </a:r>
            <a:r>
              <a:rPr lang="en-US" dirty="0" err="1" smtClean="0"/>
              <a:t>diferenciar</a:t>
            </a:r>
            <a:r>
              <a:rPr lang="en-US" dirty="0" smtClean="0"/>
              <a:t> </a:t>
            </a:r>
            <a:r>
              <a:rPr lang="en-US" dirty="0" err="1" smtClean="0"/>
              <a:t>las</a:t>
            </a:r>
            <a:r>
              <a:rPr lang="en-US" dirty="0" smtClean="0"/>
              <a:t> </a:t>
            </a:r>
            <a:r>
              <a:rPr lang="en-US" dirty="0" err="1" smtClean="0"/>
              <a:t>ondas</a:t>
            </a:r>
            <a:r>
              <a:rPr lang="en-US" dirty="0" smtClean="0"/>
              <a:t> </a:t>
            </a:r>
            <a:r>
              <a:rPr lang="en-US" dirty="0" err="1" smtClean="0"/>
              <a:t>generadas</a:t>
            </a:r>
            <a:r>
              <a:rPr lang="en-US" dirty="0" smtClean="0"/>
              <a:t> </a:t>
            </a:r>
            <a:r>
              <a:rPr lang="en-US" dirty="0" err="1" smtClean="0"/>
              <a:t>por</a:t>
            </a:r>
            <a:r>
              <a:rPr lang="en-US" dirty="0" smtClean="0"/>
              <a:t> </a:t>
            </a:r>
            <a:r>
              <a:rPr lang="en-US" dirty="0" err="1" smtClean="0"/>
              <a:t>terremotos</a:t>
            </a:r>
            <a:r>
              <a:rPr lang="en-US" dirty="0" smtClean="0"/>
              <a:t> de </a:t>
            </a:r>
            <a:r>
              <a:rPr lang="en-US" dirty="0" err="1" smtClean="0"/>
              <a:t>aquellas</a:t>
            </a:r>
            <a:r>
              <a:rPr lang="en-US" dirty="0" smtClean="0"/>
              <a:t> </a:t>
            </a:r>
            <a:r>
              <a:rPr lang="en-US" dirty="0" err="1" smtClean="0"/>
              <a:t>generadas</a:t>
            </a:r>
            <a:r>
              <a:rPr lang="en-US" dirty="0" smtClean="0"/>
              <a:t> </a:t>
            </a:r>
            <a:r>
              <a:rPr lang="en-US" dirty="0" err="1" smtClean="0"/>
              <a:t>por</a:t>
            </a:r>
            <a:r>
              <a:rPr lang="en-US" dirty="0" smtClean="0"/>
              <a:t> </a:t>
            </a:r>
            <a:r>
              <a:rPr lang="en-US" dirty="0" err="1" smtClean="0"/>
              <a:t>explosiones</a:t>
            </a:r>
            <a:r>
              <a:rPr lang="en-US" smtClean="0"/>
              <a:t>. </a:t>
            </a:r>
            <a:endParaRPr lang="es-MX" dirty="0" smtClean="0"/>
          </a:p>
          <a:p>
            <a:endParaRPr lang="es-MX" dirty="0" smtClean="0"/>
          </a:p>
          <a:p>
            <a:endParaRPr lang="es-MX" dirty="0" smtClean="0"/>
          </a:p>
          <a:p>
            <a:r>
              <a:rPr lang="es-MX" dirty="0" smtClean="0"/>
              <a:t>Tomado de Shumway &amp; Stoffer</a:t>
            </a:r>
            <a:endParaRPr lang="es-MX" dirty="0"/>
          </a:p>
        </p:txBody>
      </p:sp>
      <p:sp>
        <p:nvSpPr>
          <p:cNvPr id="4" name="Slide Number Placeholder 3"/>
          <p:cNvSpPr>
            <a:spLocks noGrp="1"/>
          </p:cNvSpPr>
          <p:nvPr>
            <p:ph type="sldNum" sz="quarter" idx="10"/>
          </p:nvPr>
        </p:nvSpPr>
        <p:spPr/>
        <p:txBody>
          <a:bodyPr/>
          <a:lstStyle/>
          <a:p>
            <a:fld id="{5722D25E-11B7-EF49-A29F-8CCCB309E8AC}" type="slidenum">
              <a:rPr lang="es-MX" smtClean="0"/>
              <a:pPr/>
              <a:t>20</a:t>
            </a:fld>
            <a:endParaRPr lang="es-MX"/>
          </a:p>
        </p:txBody>
      </p:sp>
    </p:spTree>
    <p:extLst>
      <p:ext uri="{BB962C8B-B14F-4D97-AF65-F5344CB8AC3E}">
        <p14:creationId xmlns:p14="http://schemas.microsoft.com/office/powerpoint/2010/main" xmlns="" val="378677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La serie analizada inicial por Wolfer, sobre la cual se basaron las propuesta de Schuster y Yule, abarcada un periodo menor al que podemos considerar hoy en dia.</a:t>
            </a:r>
            <a:endParaRPr lang="es-MX" dirty="0"/>
          </a:p>
        </p:txBody>
      </p:sp>
      <p:sp>
        <p:nvSpPr>
          <p:cNvPr id="4" name="Slide Number Placeholder 3"/>
          <p:cNvSpPr>
            <a:spLocks noGrp="1"/>
          </p:cNvSpPr>
          <p:nvPr>
            <p:ph type="sldNum" sz="quarter" idx="10"/>
          </p:nvPr>
        </p:nvSpPr>
        <p:spPr/>
        <p:txBody>
          <a:bodyPr/>
          <a:lstStyle/>
          <a:p>
            <a:fld id="{5722D25E-11B7-EF49-A29F-8CCCB309E8AC}" type="slidenum">
              <a:rPr lang="es-MX" smtClean="0"/>
              <a:pPr/>
              <a:t>6</a:t>
            </a:fld>
            <a:endParaRPr lang="es-MX"/>
          </a:p>
        </p:txBody>
      </p:sp>
    </p:spTree>
    <p:extLst>
      <p:ext uri="{BB962C8B-B14F-4D97-AF65-F5344CB8AC3E}">
        <p14:creationId xmlns:p14="http://schemas.microsoft.com/office/powerpoint/2010/main" xmlns="" val="33300339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Esta</a:t>
            </a:r>
            <a:r>
              <a:rPr lang="es-MX" baseline="0" dirty="0" smtClean="0"/>
              <a:t> gráfica presenta el número de boletos internacionales reservados en la línea aérea Pan American en los Estados Unidos en el periodo de 1949 a 1960. El interés en este caso podría ser predecir la demanda futura para poder programar la compra de nuevos aviones y entrenar las tripulaciones. Observamos que el número de pasajeros va en aumento pero no de manera uniforme. Un cambio sistemático en una serie de tiempo que no parezca perdiodico se conoce como una tendencia. Posibles causas para este aumento pueden ser la afluencia posterior a la segunda guerra mundial en los Estados Unidos, el descenso de los precios de los boletos, el aumento de la pobleción y la mayor disponibilidad de aviones.</a:t>
            </a:r>
          </a:p>
          <a:p>
            <a:r>
              <a:rPr lang="es-MX" baseline="0" dirty="0" smtClean="0"/>
              <a:t>Observamos también que, superpuesto a esta tendencia, hay un patrón oscilatorio que parece tener un ciclo anual. En este caso hablamos de variaciones estacionales. Esta variación estacional parece coincidir con periodos estacionales, durante los cuales la gente puede viajar más. </a:t>
            </a:r>
            <a:endParaRPr lang="es-MX" dirty="0" smtClean="0"/>
          </a:p>
          <a:p>
            <a:endParaRPr lang="es-MX" dirty="0" smtClean="0"/>
          </a:p>
          <a:p>
            <a:endParaRPr lang="es-MX" dirty="0" smtClean="0"/>
          </a:p>
          <a:p>
            <a:r>
              <a:rPr lang="es-MX" dirty="0" smtClean="0"/>
              <a:t>Tomado de Cowpertwait &amp; Metcalfe</a:t>
            </a:r>
          </a:p>
          <a:p>
            <a:endParaRPr lang="es-MX" dirty="0" smtClean="0"/>
          </a:p>
          <a:p>
            <a:endParaRPr lang="es-MX" dirty="0"/>
          </a:p>
        </p:txBody>
      </p:sp>
      <p:sp>
        <p:nvSpPr>
          <p:cNvPr id="4" name="Slide Number Placeholder 3"/>
          <p:cNvSpPr>
            <a:spLocks noGrp="1"/>
          </p:cNvSpPr>
          <p:nvPr>
            <p:ph type="sldNum" sz="quarter" idx="10"/>
          </p:nvPr>
        </p:nvSpPr>
        <p:spPr/>
        <p:txBody>
          <a:bodyPr/>
          <a:lstStyle/>
          <a:p>
            <a:fld id="{5722D25E-11B7-EF49-A29F-8CCCB309E8AC}" type="slidenum">
              <a:rPr lang="es-MX" smtClean="0"/>
              <a:pPr/>
              <a:t>7</a:t>
            </a:fld>
            <a:endParaRPr lang="es-MX"/>
          </a:p>
        </p:txBody>
      </p:sp>
    </p:spTree>
    <p:extLst>
      <p:ext uri="{BB962C8B-B14F-4D97-AF65-F5344CB8AC3E}">
        <p14:creationId xmlns:p14="http://schemas.microsoft.com/office/powerpoint/2010/main" xmlns="" val="2619017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Esta gráfica muestra los dividendos trimestrales por acción</a:t>
            </a:r>
            <a:r>
              <a:rPr lang="es-MX" baseline="0" dirty="0" smtClean="0"/>
              <a:t> para la compañía Johnson 6 Johnson, en el periodo del primer trimestre de 1960 al último trimestre de 1980, un total de 21 años y 84 trimestres. En esta serie observamos que hay una tendencia creciente que parece acentuarse de manera exponencial, y además hay una patrón que se superpone sobre esta tendencia, que parece tener uan frecuencia anual. En este caso es de interés analizar tanto la tendencia que se observa como el patrón estacional.</a:t>
            </a:r>
            <a:endParaRPr lang="es-MX" dirty="0" smtClean="0"/>
          </a:p>
          <a:p>
            <a:endParaRPr lang="es-MX" dirty="0" smtClean="0"/>
          </a:p>
          <a:p>
            <a:r>
              <a:rPr lang="es-MX" dirty="0" smtClean="0"/>
              <a:t>Tomado de Shumway &amp; Stoffer</a:t>
            </a:r>
            <a:endParaRPr lang="es-MX" dirty="0"/>
          </a:p>
        </p:txBody>
      </p:sp>
      <p:sp>
        <p:nvSpPr>
          <p:cNvPr id="4" name="Slide Number Placeholder 3"/>
          <p:cNvSpPr>
            <a:spLocks noGrp="1"/>
          </p:cNvSpPr>
          <p:nvPr>
            <p:ph type="sldNum" sz="quarter" idx="10"/>
          </p:nvPr>
        </p:nvSpPr>
        <p:spPr/>
        <p:txBody>
          <a:bodyPr/>
          <a:lstStyle/>
          <a:p>
            <a:fld id="{5722D25E-11B7-EF49-A29F-8CCCB309E8AC}" type="slidenum">
              <a:rPr lang="es-MX" smtClean="0"/>
              <a:pPr/>
              <a:t>8</a:t>
            </a:fld>
            <a:endParaRPr lang="es-MX"/>
          </a:p>
        </p:txBody>
      </p:sp>
    </p:spTree>
    <p:extLst>
      <p:ext uri="{BB962C8B-B14F-4D97-AF65-F5344CB8AC3E}">
        <p14:creationId xmlns:p14="http://schemas.microsoft.com/office/powerpoint/2010/main" xmlns="" val="845693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La serie de temperaturas de Inglaterra es una de las series de datos</a:t>
            </a:r>
            <a:r>
              <a:rPr lang="es-MX" baseline="0" dirty="0" smtClean="0"/>
              <a:t> ambientales más largas que existen. Series de este tipo son interesantes para el estudio del calentamiento global.</a:t>
            </a:r>
          </a:p>
          <a:p>
            <a:r>
              <a:rPr lang="es-MX" baseline="0" dirty="0" smtClean="0"/>
              <a:t>Por la cantidad de datos presentes no es posible distinguir muy claramente patrones o tendencias en esta gráfica, por lo que hacemos una gráfica con la temperatura promedio anual para este periodo.</a:t>
            </a:r>
          </a:p>
          <a:p>
            <a:endParaRPr lang="es-MX" baseline="0" dirty="0" smtClean="0"/>
          </a:p>
          <a:p>
            <a:r>
              <a:rPr lang="es-MX" baseline="0" dirty="0" smtClean="0"/>
              <a:t> </a:t>
            </a:r>
            <a:endParaRPr lang="es-MX" dirty="0" smtClean="0"/>
          </a:p>
          <a:p>
            <a:endParaRPr lang="es-MX" dirty="0"/>
          </a:p>
        </p:txBody>
      </p:sp>
      <p:sp>
        <p:nvSpPr>
          <p:cNvPr id="4" name="Slide Number Placeholder 3"/>
          <p:cNvSpPr>
            <a:spLocks noGrp="1"/>
          </p:cNvSpPr>
          <p:nvPr>
            <p:ph type="sldNum" sz="quarter" idx="10"/>
          </p:nvPr>
        </p:nvSpPr>
        <p:spPr/>
        <p:txBody>
          <a:bodyPr/>
          <a:lstStyle/>
          <a:p>
            <a:fld id="{5722D25E-11B7-EF49-A29F-8CCCB309E8AC}" type="slidenum">
              <a:rPr lang="es-MX" smtClean="0"/>
              <a:pPr/>
              <a:t>9</a:t>
            </a:fld>
            <a:endParaRPr lang="es-MX"/>
          </a:p>
        </p:txBody>
      </p:sp>
    </p:spTree>
    <p:extLst>
      <p:ext uri="{BB962C8B-B14F-4D97-AF65-F5344CB8AC3E}">
        <p14:creationId xmlns:p14="http://schemas.microsoft.com/office/powerpoint/2010/main" xmlns="" val="24039839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Si vemos la serie de temperaturas medias anuales en este periodo es más sencillo detectar ciertos</a:t>
            </a:r>
            <a:r>
              <a:rPr lang="es-MX" baseline="0" dirty="0" smtClean="0"/>
              <a:t> patrones y tendencias. La serie da la impresión de no tener una tendencia el primer cuerto del siglo 20, cuando comienza a observarse una tendencia creciente. En rojo hemos superpuesto una recta de regresión para todo el conjunto de datos.</a:t>
            </a:r>
          </a:p>
          <a:p>
            <a:endParaRPr lang="es-MX" baseline="0" dirty="0" smtClean="0"/>
          </a:p>
          <a:p>
            <a:endParaRPr lang="es-MX" dirty="0"/>
          </a:p>
        </p:txBody>
      </p:sp>
      <p:sp>
        <p:nvSpPr>
          <p:cNvPr id="4" name="Slide Number Placeholder 3"/>
          <p:cNvSpPr>
            <a:spLocks noGrp="1"/>
          </p:cNvSpPr>
          <p:nvPr>
            <p:ph type="sldNum" sz="quarter" idx="10"/>
          </p:nvPr>
        </p:nvSpPr>
        <p:spPr/>
        <p:txBody>
          <a:bodyPr/>
          <a:lstStyle/>
          <a:p>
            <a:fld id="{5722D25E-11B7-EF49-A29F-8CCCB309E8AC}" type="slidenum">
              <a:rPr lang="es-MX" smtClean="0"/>
              <a:pPr/>
              <a:t>10</a:t>
            </a:fld>
            <a:endParaRPr lang="es-MX"/>
          </a:p>
        </p:txBody>
      </p:sp>
    </p:spTree>
    <p:extLst>
      <p:ext uri="{BB962C8B-B14F-4D97-AF65-F5344CB8AC3E}">
        <p14:creationId xmlns:p14="http://schemas.microsoft.com/office/powerpoint/2010/main" xmlns="" val="403407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Esta serie de datos representa el índice global de temperatura media</a:t>
            </a:r>
            <a:r>
              <a:rPr lang="es-MX" baseline="0" dirty="0" smtClean="0"/>
              <a:t> para mar y tierra de 1880 a 2009, usando como base la temperatura media del periodo 1951 </a:t>
            </a:r>
            <a:r>
              <a:rPr lang="en-US" baseline="0" dirty="0" smtClean="0"/>
              <a:t>–</a:t>
            </a:r>
            <a:r>
              <a:rPr lang="es-MX" baseline="0" dirty="0" smtClean="0"/>
              <a:t> 1980, y lo que representamos en la gráfica son las desviaciones de esta temperatura media. Se observa una tendencia creciente en la parte final del siglo XX que ha sido usada en la discusión sobre el calentamiento global. Se observa también que alrededor de 1935 inicia un periodo de de estabilidad y luego un cambio hacia 1970, donde inicia de nuevo una tendencia ascendente.</a:t>
            </a:r>
            <a:endParaRPr lang="es-MX" dirty="0" smtClean="0"/>
          </a:p>
          <a:p>
            <a:endParaRPr lang="es-MX" dirty="0" smtClean="0"/>
          </a:p>
          <a:p>
            <a:r>
              <a:rPr lang="es-MX" dirty="0" smtClean="0"/>
              <a:t>Tomado de Shumway &amp; Stoffer.</a:t>
            </a:r>
            <a:endParaRPr lang="es-MX" dirty="0"/>
          </a:p>
        </p:txBody>
      </p:sp>
      <p:sp>
        <p:nvSpPr>
          <p:cNvPr id="4" name="Slide Number Placeholder 3"/>
          <p:cNvSpPr>
            <a:spLocks noGrp="1"/>
          </p:cNvSpPr>
          <p:nvPr>
            <p:ph type="sldNum" sz="quarter" idx="10"/>
          </p:nvPr>
        </p:nvSpPr>
        <p:spPr/>
        <p:txBody>
          <a:bodyPr/>
          <a:lstStyle/>
          <a:p>
            <a:fld id="{5722D25E-11B7-EF49-A29F-8CCCB309E8AC}" type="slidenum">
              <a:rPr lang="es-MX" smtClean="0"/>
              <a:pPr/>
              <a:t>11</a:t>
            </a:fld>
            <a:endParaRPr lang="es-MX"/>
          </a:p>
        </p:txBody>
      </p:sp>
    </p:spTree>
    <p:extLst>
      <p:ext uri="{BB962C8B-B14F-4D97-AF65-F5344CB8AC3E}">
        <p14:creationId xmlns:p14="http://schemas.microsoft.com/office/powerpoint/2010/main" xmlns="" val="3719816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Este es un ejemplo de una serie de datos financieros. La</a:t>
            </a:r>
            <a:r>
              <a:rPr lang="es-MX" baseline="0" dirty="0" smtClean="0"/>
              <a:t> serie muestra el índice compuesto de la bolas de New York entre el 2 de febrero de 1984 y el 31 de diciembre de 1991. Vemos que hay una tendencia general crecients con épocas de descenso, el algunos casos abruptos. </a:t>
            </a:r>
            <a:r>
              <a:rPr lang="en-US" baseline="0" dirty="0" smtClean="0"/>
              <a:t>E</a:t>
            </a:r>
            <a:r>
              <a:rPr lang="es-MX" baseline="0" dirty="0" smtClean="0"/>
              <a:t>stos descensos abruptos corresponden a caidas o ‘crashes’. Se ve claramente una caída pronunciada hacia el final, posiblemente en1990. Sin embargo, las variaciones relativas son dificiles de apreciar por el cambio en magnitudes, que resalta los cambios que ocurren hacia el final de la serie y oculta los que ocurren al principio. </a:t>
            </a:r>
          </a:p>
          <a:p>
            <a:r>
              <a:rPr lang="es-MX" baseline="0" dirty="0" smtClean="0"/>
              <a:t>Si nos preguntamos por la caída más importante en términos relativos al valor del índice, a partir de este gráfico probablemente diríamos que es el que se observa al final, pero no es así. Para apreciar mejor estos cambios relativos con frecuencia se usa la serie de cambios porcentuales, cambios relativos o ‘returns’, que son los cocientes de los valores del índice en días sucesivos. Es lo que presentamos en la siguiente gráfica.</a:t>
            </a:r>
          </a:p>
          <a:p>
            <a:endParaRPr lang="es-MX" baseline="0" dirty="0" smtClean="0"/>
          </a:p>
          <a:p>
            <a:r>
              <a:rPr lang="es-MX" dirty="0" smtClean="0"/>
              <a:t>Shumway &amp; Stoffer con modificaciones</a:t>
            </a:r>
            <a:endParaRPr lang="es-MX" dirty="0"/>
          </a:p>
        </p:txBody>
      </p:sp>
      <p:sp>
        <p:nvSpPr>
          <p:cNvPr id="4" name="Slide Number Placeholder 3"/>
          <p:cNvSpPr>
            <a:spLocks noGrp="1"/>
          </p:cNvSpPr>
          <p:nvPr>
            <p:ph type="sldNum" sz="quarter" idx="10"/>
          </p:nvPr>
        </p:nvSpPr>
        <p:spPr/>
        <p:txBody>
          <a:bodyPr/>
          <a:lstStyle/>
          <a:p>
            <a:fld id="{5722D25E-11B7-EF49-A29F-8CCCB309E8AC}" type="slidenum">
              <a:rPr lang="es-MX" smtClean="0"/>
              <a:pPr/>
              <a:t>12</a:t>
            </a:fld>
            <a:endParaRPr lang="es-MX"/>
          </a:p>
        </p:txBody>
      </p:sp>
    </p:spTree>
    <p:extLst>
      <p:ext uri="{BB962C8B-B14F-4D97-AF65-F5344CB8AC3E}">
        <p14:creationId xmlns:p14="http://schemas.microsoft.com/office/powerpoint/2010/main" xmlns="" val="2110686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En esta gráfica si vemos claramente</a:t>
            </a:r>
            <a:r>
              <a:rPr lang="es-MX" baseline="0" dirty="0" smtClean="0"/>
              <a:t> que la mayor caída relativa ocurre hacia la mitad del gráfico, el 19 de octubre de 1987.</a:t>
            </a:r>
          </a:p>
          <a:p>
            <a:r>
              <a:rPr lang="es-MX" baseline="0" dirty="0" smtClean="0"/>
              <a:t>El valor medio de esta serie parece ser bastante estable, con oscilaciones (volatilidad) alrededor de este valor medio que en casos puede ser muy pronunciada, y clara mente no es uniforme. Los periodos de volatilidad alta tienden a agruparse. Para estas situaciones se han desarrollado modelos que tienen volatilidad variable, como los ARCH, GARCH y modelos de volatilidad estocástica.</a:t>
            </a:r>
          </a:p>
          <a:p>
            <a:endParaRPr lang="es-MX" baseline="0" dirty="0" smtClean="0"/>
          </a:p>
          <a:p>
            <a:endParaRPr lang="es-MX" dirty="0"/>
          </a:p>
        </p:txBody>
      </p:sp>
      <p:sp>
        <p:nvSpPr>
          <p:cNvPr id="4" name="Slide Number Placeholder 3"/>
          <p:cNvSpPr>
            <a:spLocks noGrp="1"/>
          </p:cNvSpPr>
          <p:nvPr>
            <p:ph type="sldNum" sz="quarter" idx="10"/>
          </p:nvPr>
        </p:nvSpPr>
        <p:spPr/>
        <p:txBody>
          <a:bodyPr/>
          <a:lstStyle/>
          <a:p>
            <a:fld id="{5722D25E-11B7-EF49-A29F-8CCCB309E8AC}" type="slidenum">
              <a:rPr lang="es-MX" smtClean="0"/>
              <a:pPr/>
              <a:t>13</a:t>
            </a:fld>
            <a:endParaRPr lang="es-MX"/>
          </a:p>
        </p:txBody>
      </p:sp>
    </p:spTree>
    <p:extLst>
      <p:ext uri="{BB962C8B-B14F-4D97-AF65-F5344CB8AC3E}">
        <p14:creationId xmlns:p14="http://schemas.microsoft.com/office/powerpoint/2010/main" xmlns="" val="2958907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MX"/>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MX"/>
          </a:p>
        </p:txBody>
      </p:sp>
      <p:sp>
        <p:nvSpPr>
          <p:cNvPr id="4" name="Date Placeholder 3"/>
          <p:cNvSpPr>
            <a:spLocks noGrp="1"/>
          </p:cNvSpPr>
          <p:nvPr>
            <p:ph type="dt" sz="half" idx="10"/>
          </p:nvPr>
        </p:nvSpPr>
        <p:spPr/>
        <p:txBody>
          <a:bodyPr/>
          <a:lstStyle/>
          <a:p>
            <a:fld id="{BD3B2232-DBD8-47C8-A9A0-52AD96F88835}" type="datetimeFigureOut">
              <a:rPr lang="es-MX" smtClean="0"/>
              <a:pPr/>
              <a:t>21/08/2013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1E982BA-2A68-4261-9C75-323AFB7802F2}" type="slidenum">
              <a:rPr lang="es-MX" smtClean="0"/>
              <a:pPr/>
              <a:t>‹Nº›</a:t>
            </a:fld>
            <a:endParaRPr lang="es-MX"/>
          </a:p>
        </p:txBody>
      </p:sp>
    </p:spTree>
    <p:extLst>
      <p:ext uri="{BB962C8B-B14F-4D97-AF65-F5344CB8AC3E}">
        <p14:creationId xmlns:p14="http://schemas.microsoft.com/office/powerpoint/2010/main" xmlns="" val="4194069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p>
            <a:fld id="{BD3B2232-DBD8-47C8-A9A0-52AD96F88835}" type="datetimeFigureOut">
              <a:rPr lang="es-MX" smtClean="0"/>
              <a:pPr/>
              <a:t>21/08/2013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1E982BA-2A68-4261-9C75-323AFB7802F2}" type="slidenum">
              <a:rPr lang="es-MX" smtClean="0"/>
              <a:pPr/>
              <a:t>‹Nº›</a:t>
            </a:fld>
            <a:endParaRPr lang="es-MX"/>
          </a:p>
        </p:txBody>
      </p:sp>
    </p:spTree>
    <p:extLst>
      <p:ext uri="{BB962C8B-B14F-4D97-AF65-F5344CB8AC3E}">
        <p14:creationId xmlns:p14="http://schemas.microsoft.com/office/powerpoint/2010/main" xmlns="" val="3795238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MX"/>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p>
            <a:fld id="{BD3B2232-DBD8-47C8-A9A0-52AD96F88835}" type="datetimeFigureOut">
              <a:rPr lang="es-MX" smtClean="0"/>
              <a:pPr/>
              <a:t>21/08/2013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1E982BA-2A68-4261-9C75-323AFB7802F2}" type="slidenum">
              <a:rPr lang="es-MX" smtClean="0"/>
              <a:pPr/>
              <a:t>‹Nº›</a:t>
            </a:fld>
            <a:endParaRPr lang="es-MX"/>
          </a:p>
        </p:txBody>
      </p:sp>
    </p:spTree>
    <p:extLst>
      <p:ext uri="{BB962C8B-B14F-4D97-AF65-F5344CB8AC3E}">
        <p14:creationId xmlns:p14="http://schemas.microsoft.com/office/powerpoint/2010/main" xmlns="" val="26693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s-MX"/>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p:txBody>
          <a:bodyPr/>
          <a:lstStyle/>
          <a:p>
            <a:fld id="{BD3B2232-DBD8-47C8-A9A0-52AD96F88835}" type="datetimeFigureOut">
              <a:rPr lang="es-MX" smtClean="0"/>
              <a:pPr/>
              <a:t>21/08/2013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1E982BA-2A68-4261-9C75-323AFB7802F2}" type="slidenum">
              <a:rPr lang="es-MX" smtClean="0"/>
              <a:pPr/>
              <a:t>‹Nº›</a:t>
            </a:fld>
            <a:endParaRPr lang="es-MX"/>
          </a:p>
        </p:txBody>
      </p:sp>
    </p:spTree>
    <p:extLst>
      <p:ext uri="{BB962C8B-B14F-4D97-AF65-F5344CB8AC3E}">
        <p14:creationId xmlns:p14="http://schemas.microsoft.com/office/powerpoint/2010/main" xmlns="" val="2720702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MX"/>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3B2232-DBD8-47C8-A9A0-52AD96F88835}" type="datetimeFigureOut">
              <a:rPr lang="es-MX" smtClean="0"/>
              <a:pPr/>
              <a:t>21/08/2013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1E982BA-2A68-4261-9C75-323AFB7802F2}" type="slidenum">
              <a:rPr lang="es-MX" smtClean="0"/>
              <a:pPr/>
              <a:t>‹Nº›</a:t>
            </a:fld>
            <a:endParaRPr lang="es-MX"/>
          </a:p>
        </p:txBody>
      </p:sp>
    </p:spTree>
    <p:extLst>
      <p:ext uri="{BB962C8B-B14F-4D97-AF65-F5344CB8AC3E}">
        <p14:creationId xmlns:p14="http://schemas.microsoft.com/office/powerpoint/2010/main" xmlns="" val="4022009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s-MX"/>
          </a:p>
        </p:txBody>
      </p:sp>
      <p:sp>
        <p:nvSpPr>
          <p:cNvPr id="3" name="Content Placeholder 2"/>
          <p:cNvSpPr>
            <a:spLocks noGrp="1"/>
          </p:cNvSpPr>
          <p:nvPr>
            <p:ph sz="half" idx="1"/>
          </p:nvPr>
        </p:nvSpPr>
        <p:spPr>
          <a:xfrm>
            <a:off x="457200" y="1600200"/>
            <a:ext cx="40386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Content Placeholder 3"/>
          <p:cNvSpPr>
            <a:spLocks noGrp="1"/>
          </p:cNvSpPr>
          <p:nvPr>
            <p:ph sz="half" idx="2"/>
          </p:nvPr>
        </p:nvSpPr>
        <p:spPr>
          <a:xfrm>
            <a:off x="4648200" y="1600200"/>
            <a:ext cx="40386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5" name="Date Placeholder 4"/>
          <p:cNvSpPr>
            <a:spLocks noGrp="1"/>
          </p:cNvSpPr>
          <p:nvPr>
            <p:ph type="dt" sz="half" idx="10"/>
          </p:nvPr>
        </p:nvSpPr>
        <p:spPr/>
        <p:txBody>
          <a:bodyPr/>
          <a:lstStyle/>
          <a:p>
            <a:fld id="{BD3B2232-DBD8-47C8-A9A0-52AD96F88835}" type="datetimeFigureOut">
              <a:rPr lang="es-MX" smtClean="0"/>
              <a:pPr/>
              <a:t>21/08/2013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1E982BA-2A68-4261-9C75-323AFB7802F2}" type="slidenum">
              <a:rPr lang="es-MX" smtClean="0"/>
              <a:pPr/>
              <a:t>‹Nº›</a:t>
            </a:fld>
            <a:endParaRPr lang="es-MX"/>
          </a:p>
        </p:txBody>
      </p:sp>
    </p:spTree>
    <p:extLst>
      <p:ext uri="{BB962C8B-B14F-4D97-AF65-F5344CB8AC3E}">
        <p14:creationId xmlns:p14="http://schemas.microsoft.com/office/powerpoint/2010/main" xmlns="" val="1843565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s-MX"/>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7" name="Date Placeholder 6"/>
          <p:cNvSpPr>
            <a:spLocks noGrp="1"/>
          </p:cNvSpPr>
          <p:nvPr>
            <p:ph type="dt" sz="half" idx="10"/>
          </p:nvPr>
        </p:nvSpPr>
        <p:spPr/>
        <p:txBody>
          <a:bodyPr/>
          <a:lstStyle/>
          <a:p>
            <a:fld id="{BD3B2232-DBD8-47C8-A9A0-52AD96F88835}" type="datetimeFigureOut">
              <a:rPr lang="es-MX" smtClean="0"/>
              <a:pPr/>
              <a:t>21/08/2013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1E982BA-2A68-4261-9C75-323AFB7802F2}" type="slidenum">
              <a:rPr lang="es-MX" smtClean="0"/>
              <a:pPr/>
              <a:t>‹Nº›</a:t>
            </a:fld>
            <a:endParaRPr lang="es-MX"/>
          </a:p>
        </p:txBody>
      </p:sp>
    </p:spTree>
    <p:extLst>
      <p:ext uri="{BB962C8B-B14F-4D97-AF65-F5344CB8AC3E}">
        <p14:creationId xmlns:p14="http://schemas.microsoft.com/office/powerpoint/2010/main" xmlns="" val="770478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s-MX"/>
          </a:p>
        </p:txBody>
      </p:sp>
      <p:sp>
        <p:nvSpPr>
          <p:cNvPr id="3" name="Date Placeholder 2"/>
          <p:cNvSpPr>
            <a:spLocks noGrp="1"/>
          </p:cNvSpPr>
          <p:nvPr>
            <p:ph type="dt" sz="half" idx="10"/>
          </p:nvPr>
        </p:nvSpPr>
        <p:spPr/>
        <p:txBody>
          <a:bodyPr/>
          <a:lstStyle/>
          <a:p>
            <a:fld id="{BD3B2232-DBD8-47C8-A9A0-52AD96F88835}" type="datetimeFigureOut">
              <a:rPr lang="es-MX" smtClean="0"/>
              <a:pPr/>
              <a:t>21/08/2013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1E982BA-2A68-4261-9C75-323AFB7802F2}" type="slidenum">
              <a:rPr lang="es-MX" smtClean="0"/>
              <a:pPr/>
              <a:t>‹Nº›</a:t>
            </a:fld>
            <a:endParaRPr lang="es-MX"/>
          </a:p>
        </p:txBody>
      </p:sp>
    </p:spTree>
    <p:extLst>
      <p:ext uri="{BB962C8B-B14F-4D97-AF65-F5344CB8AC3E}">
        <p14:creationId xmlns:p14="http://schemas.microsoft.com/office/powerpoint/2010/main" xmlns="" val="2151949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3B2232-DBD8-47C8-A9A0-52AD96F88835}" type="datetimeFigureOut">
              <a:rPr lang="es-MX" smtClean="0"/>
              <a:pPr/>
              <a:t>21/08/2013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1E982BA-2A68-4261-9C75-323AFB7802F2}" type="slidenum">
              <a:rPr lang="es-MX" smtClean="0"/>
              <a:pPr/>
              <a:t>‹Nº›</a:t>
            </a:fld>
            <a:endParaRPr lang="es-MX"/>
          </a:p>
        </p:txBody>
      </p:sp>
    </p:spTree>
    <p:extLst>
      <p:ext uri="{BB962C8B-B14F-4D97-AF65-F5344CB8AC3E}">
        <p14:creationId xmlns:p14="http://schemas.microsoft.com/office/powerpoint/2010/main" xmlns="" val="2557449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MX"/>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3B2232-DBD8-47C8-A9A0-52AD96F88835}" type="datetimeFigureOut">
              <a:rPr lang="es-MX" smtClean="0"/>
              <a:pPr/>
              <a:t>21/08/2013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1E982BA-2A68-4261-9C75-323AFB7802F2}" type="slidenum">
              <a:rPr lang="es-MX" smtClean="0"/>
              <a:pPr/>
              <a:t>‹Nº›</a:t>
            </a:fld>
            <a:endParaRPr lang="es-MX"/>
          </a:p>
        </p:txBody>
      </p:sp>
    </p:spTree>
    <p:extLst>
      <p:ext uri="{BB962C8B-B14F-4D97-AF65-F5344CB8AC3E}">
        <p14:creationId xmlns:p14="http://schemas.microsoft.com/office/powerpoint/2010/main" xmlns="" val="2429034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MX"/>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3B2232-DBD8-47C8-A9A0-52AD96F88835}" type="datetimeFigureOut">
              <a:rPr lang="es-MX" smtClean="0"/>
              <a:pPr/>
              <a:t>21/08/2013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1E982BA-2A68-4261-9C75-323AFB7802F2}" type="slidenum">
              <a:rPr lang="es-MX" smtClean="0"/>
              <a:pPr/>
              <a:t>‹Nº›</a:t>
            </a:fld>
            <a:endParaRPr lang="es-MX"/>
          </a:p>
        </p:txBody>
      </p:sp>
    </p:spTree>
    <p:extLst>
      <p:ext uri="{BB962C8B-B14F-4D97-AF65-F5344CB8AC3E}">
        <p14:creationId xmlns:p14="http://schemas.microsoft.com/office/powerpoint/2010/main" xmlns="" val="1360806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MX"/>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3B2232-DBD8-47C8-A9A0-52AD96F88835}" type="datetimeFigureOut">
              <a:rPr lang="es-MX" smtClean="0"/>
              <a:pPr/>
              <a:t>21/08/2013</a:t>
            </a:fld>
            <a:endParaRPr lang="es-MX"/>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982BA-2A68-4261-9C75-323AFB7802F2}" type="slidenum">
              <a:rPr lang="es-MX" smtClean="0"/>
              <a:pPr/>
              <a:t>‹Nº›</a:t>
            </a:fld>
            <a:endParaRPr lang="es-MX"/>
          </a:p>
        </p:txBody>
      </p:sp>
    </p:spTree>
    <p:extLst>
      <p:ext uri="{BB962C8B-B14F-4D97-AF65-F5344CB8AC3E}">
        <p14:creationId xmlns:p14="http://schemas.microsoft.com/office/powerpoint/2010/main" xmlns="" val="1430394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MX" dirty="0" smtClean="0"/>
              <a:t>Series Temporales</a:t>
            </a:r>
            <a:endParaRPr lang="es-MX" dirty="0"/>
          </a:p>
        </p:txBody>
      </p:sp>
      <p:sp>
        <p:nvSpPr>
          <p:cNvPr id="3" name="Subtitle 2"/>
          <p:cNvSpPr>
            <a:spLocks noGrp="1"/>
          </p:cNvSpPr>
          <p:nvPr>
            <p:ph type="subTitle" idx="1"/>
          </p:nvPr>
        </p:nvSpPr>
        <p:spPr/>
        <p:txBody>
          <a:bodyPr/>
          <a:lstStyle/>
          <a:p>
            <a:r>
              <a:rPr lang="es-MX" dirty="0" smtClean="0"/>
              <a:t>CIMAT, 2013</a:t>
            </a:r>
          </a:p>
          <a:p>
            <a:r>
              <a:rPr lang="es-MX" dirty="0" smtClean="0"/>
              <a:t>Clase 1</a:t>
            </a:r>
            <a:endParaRPr lang="es-MX" dirty="0"/>
          </a:p>
        </p:txBody>
      </p:sp>
    </p:spTree>
    <p:extLst>
      <p:ext uri="{BB962C8B-B14F-4D97-AF65-F5344CB8AC3E}">
        <p14:creationId xmlns:p14="http://schemas.microsoft.com/office/powerpoint/2010/main" xmlns="" val="444929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5: Temperatura</a:t>
            </a:r>
            <a:endParaRPr lang="es-MX" dirty="0"/>
          </a:p>
        </p:txBody>
      </p:sp>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19185439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6: Temperatura</a:t>
            </a:r>
            <a:endParaRPr lang="es-MX" dirty="0"/>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1470523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7: Finanzas </a:t>
            </a:r>
            <a:endParaRPr lang="es-MX" dirty="0"/>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187218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7: Finanzas</a:t>
            </a:r>
            <a:endParaRPr lang="es-MX"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3096510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7: Finanzas</a:t>
            </a:r>
            <a:endParaRPr lang="es-MX"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23875" y="1720056"/>
            <a:ext cx="8096250" cy="4286250"/>
          </a:xfrm>
        </p:spPr>
      </p:pic>
      <p:grpSp>
        <p:nvGrpSpPr>
          <p:cNvPr id="8" name="Group 7"/>
          <p:cNvGrpSpPr/>
          <p:nvPr/>
        </p:nvGrpSpPr>
        <p:grpSpPr>
          <a:xfrm>
            <a:off x="3962400" y="2438400"/>
            <a:ext cx="1300356" cy="3962400"/>
            <a:chOff x="3962400" y="2438400"/>
            <a:chExt cx="1300356" cy="3962400"/>
          </a:xfrm>
        </p:grpSpPr>
        <p:cxnSp>
          <p:nvCxnSpPr>
            <p:cNvPr id="6" name="Straight Connector 5"/>
            <p:cNvCxnSpPr/>
            <p:nvPr/>
          </p:nvCxnSpPr>
          <p:spPr>
            <a:xfrm>
              <a:off x="4534300" y="2438400"/>
              <a:ext cx="0" cy="3048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962400" y="6031468"/>
              <a:ext cx="1300356" cy="369332"/>
            </a:xfrm>
            <a:prstGeom prst="rect">
              <a:avLst/>
            </a:prstGeom>
            <a:noFill/>
          </p:spPr>
          <p:txBody>
            <a:bodyPr wrap="none" rtlCol="0">
              <a:spAutoFit/>
            </a:bodyPr>
            <a:lstStyle/>
            <a:p>
              <a:r>
                <a:rPr lang="es-MX" dirty="0" smtClean="0">
                  <a:solidFill>
                    <a:srgbClr val="FF0000"/>
                  </a:solidFill>
                </a:rPr>
                <a:t>19/19/1987</a:t>
              </a:r>
              <a:endParaRPr lang="es-MX" dirty="0">
                <a:solidFill>
                  <a:srgbClr val="FF0000"/>
                </a:solidFill>
              </a:endParaRPr>
            </a:p>
          </p:txBody>
        </p:sp>
      </p:grpSp>
    </p:spTree>
    <p:extLst>
      <p:ext uri="{BB962C8B-B14F-4D97-AF65-F5344CB8AC3E}">
        <p14:creationId xmlns:p14="http://schemas.microsoft.com/office/powerpoint/2010/main" xmlns="" val="225615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7: Finanzas</a:t>
            </a:r>
            <a:endParaRPr lang="es-MX"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1066400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8: Sonido</a:t>
            </a:r>
            <a:endParaRPr lang="es-MX" dirty="0"/>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28765678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9: Series Múltiples </a:t>
            </a:r>
            <a:endParaRPr lang="es-MX"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33408751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a:t>Ejemplo </a:t>
            </a:r>
            <a:r>
              <a:rPr lang="es-MX" dirty="0" smtClean="0"/>
              <a:t>10: Pesca</a:t>
            </a:r>
            <a:endParaRPr lang="es-MX"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14391672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11: </a:t>
            </a:r>
            <a:r>
              <a:rPr lang="es-MX" dirty="0" err="1" smtClean="0"/>
              <a:t>fMRI</a:t>
            </a:r>
            <a:r>
              <a:rPr lang="es-MX" dirty="0" smtClean="0"/>
              <a:t> </a:t>
            </a:r>
            <a:endParaRPr lang="es-MX"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3465752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Introducción</a:t>
            </a:r>
            <a:endParaRPr lang="es-MX" dirty="0"/>
          </a:p>
        </p:txBody>
      </p:sp>
      <p:sp>
        <p:nvSpPr>
          <p:cNvPr id="3" name="Content Placeholder 2"/>
          <p:cNvSpPr>
            <a:spLocks noGrp="1"/>
          </p:cNvSpPr>
          <p:nvPr>
            <p:ph idx="1"/>
          </p:nvPr>
        </p:nvSpPr>
        <p:spPr/>
        <p:txBody>
          <a:bodyPr/>
          <a:lstStyle/>
          <a:p>
            <a:pPr marL="0" indent="0">
              <a:buNone/>
            </a:pPr>
            <a:r>
              <a:rPr lang="es-MX" dirty="0" smtClean="0"/>
              <a:t>El análisis de series de datos registrados consecutivamente en el tiempo presenta contrastes con otros métodos estadísticos ‘clásicos’.</a:t>
            </a:r>
          </a:p>
          <a:p>
            <a:endParaRPr lang="es-MX" dirty="0" smtClean="0"/>
          </a:p>
          <a:p>
            <a:r>
              <a:rPr lang="es-MX" dirty="0" smtClean="0"/>
              <a:t>Presencia de un orden (temporal) en los datos</a:t>
            </a:r>
          </a:p>
          <a:p>
            <a:endParaRPr lang="es-MX" dirty="0"/>
          </a:p>
          <a:p>
            <a:r>
              <a:rPr lang="es-MX" dirty="0" smtClean="0"/>
              <a:t>Presencia de correlaciones al muestrear valores cercanos en el tiempo</a:t>
            </a:r>
            <a:endParaRPr lang="es-MX" dirty="0"/>
          </a:p>
        </p:txBody>
      </p:sp>
    </p:spTree>
    <p:extLst>
      <p:ext uri="{BB962C8B-B14F-4D97-AF65-F5344CB8AC3E}">
        <p14:creationId xmlns:p14="http://schemas.microsoft.com/office/powerpoint/2010/main" xmlns="" val="35173507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12: Geofísica </a:t>
            </a:r>
            <a:endParaRPr lang="es-MX"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31013103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13: Lluvias</a:t>
            </a:r>
            <a:endParaRPr lang="es-MX"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708207" y="1600200"/>
            <a:ext cx="7727586" cy="4525963"/>
          </a:xfrm>
        </p:spPr>
      </p:pic>
    </p:spTree>
    <p:extLst>
      <p:ext uri="{BB962C8B-B14F-4D97-AF65-F5344CB8AC3E}">
        <p14:creationId xmlns:p14="http://schemas.microsoft.com/office/powerpoint/2010/main" xmlns="" val="3237272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13: Lluvias</a:t>
            </a:r>
            <a:endParaRPr lang="es-MX"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524000" y="1600200"/>
            <a:ext cx="6172200" cy="4525963"/>
          </a:xfrm>
        </p:spPr>
      </p:pic>
    </p:spTree>
    <p:extLst>
      <p:ext uri="{BB962C8B-B14F-4D97-AF65-F5344CB8AC3E}">
        <p14:creationId xmlns:p14="http://schemas.microsoft.com/office/powerpoint/2010/main" xmlns="" val="3814540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14: Olas </a:t>
            </a:r>
            <a:endParaRPr lang="es-MX"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81000" y="1600200"/>
            <a:ext cx="8382000" cy="4525963"/>
          </a:xfrm>
        </p:spPr>
      </p:pic>
    </p:spTree>
    <p:extLst>
      <p:ext uri="{BB962C8B-B14F-4D97-AF65-F5344CB8AC3E}">
        <p14:creationId xmlns:p14="http://schemas.microsoft.com/office/powerpoint/2010/main" xmlns="" val="6553608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14: Olas </a:t>
            </a:r>
            <a:endParaRPr lang="es-MX"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04800" y="1600200"/>
            <a:ext cx="8610600" cy="4525963"/>
          </a:xfrm>
        </p:spPr>
      </p:pic>
    </p:spTree>
    <p:extLst>
      <p:ext uri="{BB962C8B-B14F-4D97-AF65-F5344CB8AC3E}">
        <p14:creationId xmlns:p14="http://schemas.microsoft.com/office/powerpoint/2010/main" xmlns="" val="35636173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s-MX" dirty="0" smtClean="0"/>
              <a:t>Modelos </a:t>
            </a:r>
            <a:r>
              <a:rPr lang="es-MX" dirty="0" err="1" smtClean="0"/>
              <a:t>estadisticos</a:t>
            </a:r>
            <a:endParaRPr lang="es-MX" dirty="0"/>
          </a:p>
        </p:txBody>
      </p:sp>
      <p:sp>
        <p:nvSpPr>
          <p:cNvPr id="5" name="Text Placeholder 4"/>
          <p:cNvSpPr>
            <a:spLocks noGrp="1"/>
          </p:cNvSpPr>
          <p:nvPr>
            <p:ph type="body" idx="1"/>
          </p:nvPr>
        </p:nvSpPr>
        <p:spPr/>
        <p:txBody>
          <a:bodyPr/>
          <a:lstStyle/>
          <a:p>
            <a:r>
              <a:rPr lang="es-MX" dirty="0" smtClean="0"/>
              <a:t>Series Temporales</a:t>
            </a:r>
            <a:endParaRPr lang="es-MX" dirty="0"/>
          </a:p>
        </p:txBody>
      </p:sp>
    </p:spTree>
    <p:extLst>
      <p:ext uri="{BB962C8B-B14F-4D97-AF65-F5344CB8AC3E}">
        <p14:creationId xmlns:p14="http://schemas.microsoft.com/office/powerpoint/2010/main" xmlns="" val="9913722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Modelos Estadísticos</a:t>
            </a:r>
            <a:endParaRPr lang="es-MX" dirty="0"/>
          </a:p>
        </p:txBody>
      </p:sp>
      <mc:AlternateContent xmlns:mc="http://schemas.openxmlformats.org/markup-compatibility/2006">
        <mc:Choice xmlns:a14="http://schemas.microsoft.com/office/drawing/2010/main" xmlns="" Requires="a14">
          <p:sp>
            <p:nvSpPr>
              <p:cNvPr id="3" name="Content Placeholder 2"/>
              <p:cNvSpPr>
                <a:spLocks noGrp="1"/>
              </p:cNvSpPr>
              <p:nvPr>
                <p:ph idx="1"/>
              </p:nvPr>
            </p:nvSpPr>
            <p:spPr/>
            <p:txBody>
              <a:bodyPr/>
              <a:lstStyle/>
              <a:p>
                <a:r>
                  <a:rPr lang="es-MX" dirty="0" smtClean="0"/>
                  <a:t>Una Serie de Tiempo se puede definir como una sucesión de variables aleatorias que está ordenada en el tiempo: </a:t>
                </a:r>
                <a14:m>
                  <m:oMath xmlns="" xmlns:m="http://schemas.openxmlformats.org/officeDocument/2006/math">
                    <m:sSub>
                      <m:sSubPr>
                        <m:ctrlPr>
                          <a:rPr lang="es-MX" i="1" smtClean="0">
                            <a:latin typeface="Cambria Math"/>
                          </a:rPr>
                        </m:ctrlPr>
                      </m:sSubPr>
                      <m:e>
                        <m:r>
                          <a:rPr lang="es-MX" b="0" i="1" smtClean="0">
                            <a:latin typeface="Cambria Math"/>
                          </a:rPr>
                          <m:t>𝑋</m:t>
                        </m:r>
                      </m:e>
                      <m:sub>
                        <m:r>
                          <a:rPr lang="es-MX" b="0" i="1" smtClean="0">
                            <a:latin typeface="Cambria Math"/>
                          </a:rPr>
                          <m:t>1</m:t>
                        </m:r>
                      </m:sub>
                    </m:sSub>
                    <m:r>
                      <a:rPr lang="es-MX" b="0" i="1" smtClean="0">
                        <a:latin typeface="Cambria Math"/>
                      </a:rPr>
                      <m:t>,</m:t>
                    </m:r>
                    <m:sSub>
                      <m:sSubPr>
                        <m:ctrlPr>
                          <a:rPr lang="es-MX" i="1">
                            <a:latin typeface="Cambria Math"/>
                          </a:rPr>
                        </m:ctrlPr>
                      </m:sSubPr>
                      <m:e>
                        <m:r>
                          <a:rPr lang="es-MX" b="0" i="1" smtClean="0">
                            <a:latin typeface="Cambria Math"/>
                          </a:rPr>
                          <m:t>𝑋</m:t>
                        </m:r>
                      </m:e>
                      <m:sub>
                        <m:r>
                          <a:rPr lang="es-MX" b="0" i="1" smtClean="0">
                            <a:latin typeface="Cambria Math"/>
                          </a:rPr>
                          <m:t>2</m:t>
                        </m:r>
                      </m:sub>
                    </m:sSub>
                    <m:r>
                      <a:rPr lang="es-MX" b="0" i="1" smtClean="0">
                        <a:latin typeface="Cambria Math"/>
                      </a:rPr>
                      <m:t>,</m:t>
                    </m:r>
                    <m:sSub>
                      <m:sSubPr>
                        <m:ctrlPr>
                          <a:rPr lang="es-MX" i="1">
                            <a:latin typeface="Cambria Math"/>
                          </a:rPr>
                        </m:ctrlPr>
                      </m:sSubPr>
                      <m:e>
                        <m:r>
                          <a:rPr lang="es-MX" b="0" i="1" smtClean="0">
                            <a:latin typeface="Cambria Math"/>
                          </a:rPr>
                          <m:t>𝑋</m:t>
                        </m:r>
                      </m:e>
                      <m:sub>
                        <m:r>
                          <a:rPr lang="es-MX" b="0" i="1" smtClean="0">
                            <a:latin typeface="Cambria Math"/>
                          </a:rPr>
                          <m:t>3</m:t>
                        </m:r>
                      </m:sub>
                    </m:sSub>
                    <m:r>
                      <a:rPr lang="es-MX" b="0" i="1" smtClean="0">
                        <a:latin typeface="Cambria Math"/>
                      </a:rPr>
                      <m:t>…</m:t>
                    </m:r>
                  </m:oMath>
                </a14:m>
                <a:endParaRPr lang="es-MX" dirty="0" smtClean="0"/>
              </a:p>
              <a:p>
                <a:r>
                  <a:rPr lang="es-MX" dirty="0" smtClean="0"/>
                  <a:t>Una colección de variables aleatorias </a:t>
                </a:r>
                <a14:m>
                  <m:oMath xmlns="" xmlns:m="http://schemas.openxmlformats.org/officeDocument/2006/math">
                    <m:sSub>
                      <m:sSubPr>
                        <m:ctrlPr>
                          <a:rPr lang="es-MX" i="1" smtClean="0">
                            <a:latin typeface="Cambria Math"/>
                          </a:rPr>
                        </m:ctrlPr>
                      </m:sSubPr>
                      <m:e>
                        <m:r>
                          <a:rPr lang="es-MX" b="0" i="1" smtClean="0">
                            <a:latin typeface="Cambria Math"/>
                          </a:rPr>
                          <m:t>𝑋</m:t>
                        </m:r>
                      </m:e>
                      <m:sub>
                        <m:r>
                          <a:rPr lang="es-MX" b="0" i="1" smtClean="0">
                            <a:latin typeface="Cambria Math"/>
                          </a:rPr>
                          <m:t>𝑡</m:t>
                        </m:r>
                      </m:sub>
                    </m:sSub>
                  </m:oMath>
                </a14:m>
                <a:r>
                  <a:rPr lang="es-MX" dirty="0" smtClean="0"/>
                  <a:t> con índices </a:t>
                </a:r>
                <a14:m>
                  <m:oMath xmlns="" xmlns:m="http://schemas.openxmlformats.org/officeDocument/2006/math">
                    <m:r>
                      <a:rPr lang="es-MX" b="0" i="1" smtClean="0">
                        <a:latin typeface="Cambria Math"/>
                      </a:rPr>
                      <m:t>𝑡</m:t>
                    </m:r>
                    <m:r>
                      <a:rPr lang="es-MX" b="0" i="1" smtClean="0">
                        <a:latin typeface="Cambria Math"/>
                        <a:ea typeface="Cambria Math"/>
                      </a:rPr>
                      <m:t>∈</m:t>
                    </m:r>
                    <m:r>
                      <a:rPr lang="es-MX" b="0" i="1" smtClean="0">
                        <a:latin typeface="Cambria Math"/>
                        <a:ea typeface="Cambria Math"/>
                      </a:rPr>
                      <m:t>𝑇</m:t>
                    </m:r>
                  </m:oMath>
                </a14:m>
                <a:r>
                  <a:rPr lang="es-MX" dirty="0" smtClean="0"/>
                  <a:t> se conoce como un proceso aleatorio.</a:t>
                </a:r>
              </a:p>
              <a:p>
                <a:r>
                  <a:rPr lang="es-MX" dirty="0" smtClean="0"/>
                  <a:t>En el estudio de ST típicamente </a:t>
                </a:r>
                <a14:m>
                  <m:oMath xmlns="" xmlns:m="http://schemas.openxmlformats.org/officeDocument/2006/math">
                    <m:r>
                      <a:rPr lang="es-MX" b="0" i="1" smtClean="0">
                        <a:latin typeface="Cambria Math"/>
                      </a:rPr>
                      <m:t>𝑇</m:t>
                    </m:r>
                    <m:r>
                      <a:rPr lang="es-MX" b="0" i="1" smtClean="0">
                        <a:latin typeface="Cambria Math"/>
                        <a:ea typeface="Cambria Math"/>
                      </a:rPr>
                      <m:t>⊆</m:t>
                    </m:r>
                    <m:r>
                      <a:rPr lang="es-MX" b="0" i="1" smtClean="0">
                        <a:latin typeface="Cambria Math"/>
                        <a:ea typeface="Cambria Math"/>
                      </a:rPr>
                      <m:t>ℤ</m:t>
                    </m:r>
                  </m:oMath>
                </a14:m>
                <a:r>
                  <a:rPr lang="es-MX" dirty="0" smtClean="0"/>
                  <a:t>.</a:t>
                </a:r>
              </a:p>
              <a:p>
                <a:r>
                  <a:rPr lang="es-MX" dirty="0" smtClean="0"/>
                  <a:t>En ciertos casos las ST provienen de un proceso </a:t>
                </a:r>
                <a14:m>
                  <m:oMath xmlns="" xmlns:m="http://schemas.openxmlformats.org/officeDocument/2006/math">
                    <m:sSub>
                      <m:sSubPr>
                        <m:ctrlPr>
                          <a:rPr lang="es-MX" i="1" smtClean="0">
                            <a:latin typeface="Cambria Math"/>
                          </a:rPr>
                        </m:ctrlPr>
                      </m:sSubPr>
                      <m:e>
                        <m:r>
                          <a:rPr lang="es-MX" b="0" i="1" smtClean="0">
                            <a:latin typeface="Cambria Math"/>
                          </a:rPr>
                          <m:t>𝑋</m:t>
                        </m:r>
                      </m:e>
                      <m:sub>
                        <m:r>
                          <a:rPr lang="es-MX" b="0" i="1" smtClean="0">
                            <a:latin typeface="Cambria Math"/>
                          </a:rPr>
                          <m:t>𝑡</m:t>
                        </m:r>
                      </m:sub>
                    </m:sSub>
                  </m:oMath>
                </a14:m>
                <a:r>
                  <a:rPr lang="es-MX" dirty="0" smtClean="0"/>
                  <a:t>que es muestreado a una tasa constante </a:t>
                </a:r>
                <a14:m>
                  <m:oMath xmlns="" xmlns:m="http://schemas.openxmlformats.org/officeDocument/2006/math">
                    <m:r>
                      <m:rPr>
                        <m:sty m:val="p"/>
                      </m:rPr>
                      <a:rPr lang="el-GR" i="1" smtClean="0">
                        <a:latin typeface="Cambria Math"/>
                        <a:ea typeface="Cambria Math"/>
                      </a:rPr>
                      <m:t>Δ</m:t>
                    </m:r>
                    <m:r>
                      <a:rPr lang="es-MX" b="0" i="1" smtClean="0">
                        <a:latin typeface="Cambria Math"/>
                        <a:ea typeface="Cambria Math"/>
                      </a:rPr>
                      <m:t>𝑡</m:t>
                    </m:r>
                  </m:oMath>
                </a14:m>
                <a:r>
                  <a:rPr lang="es-MX" dirty="0" smtClean="0"/>
                  <a:t>, es decir, observamos los valores del proceso en los instantes </a:t>
                </a:r>
                <a14:m>
                  <m:oMath xmlns="" xmlns:m="http://schemas.openxmlformats.org/officeDocument/2006/math">
                    <m:sSub>
                      <m:sSubPr>
                        <m:ctrlPr>
                          <a:rPr lang="es-MX" i="1" smtClean="0">
                            <a:latin typeface="Cambria Math"/>
                          </a:rPr>
                        </m:ctrlPr>
                      </m:sSubPr>
                      <m:e>
                        <m:r>
                          <a:rPr lang="es-MX" b="0" i="1" smtClean="0">
                            <a:latin typeface="Cambria Math"/>
                          </a:rPr>
                          <m:t>𝑡</m:t>
                        </m:r>
                      </m:e>
                      <m:sub>
                        <m:r>
                          <a:rPr lang="es-MX" b="0" i="1" smtClean="0">
                            <a:latin typeface="Cambria Math"/>
                          </a:rPr>
                          <m:t>𝑘</m:t>
                        </m:r>
                      </m:sub>
                    </m:sSub>
                    <m:r>
                      <a:rPr lang="es-MX" b="0" i="1" smtClean="0">
                        <a:latin typeface="Cambria Math"/>
                      </a:rPr>
                      <m:t>=</m:t>
                    </m:r>
                    <m:r>
                      <a:rPr lang="es-MX" b="0" i="1" smtClean="0">
                        <a:latin typeface="Cambria Math"/>
                      </a:rPr>
                      <m:t>𝑘</m:t>
                    </m:r>
                    <m:r>
                      <m:rPr>
                        <m:sty m:val="p"/>
                      </m:rPr>
                      <a:rPr lang="el-GR" b="0" i="1" smtClean="0">
                        <a:latin typeface="Cambria Math"/>
                        <a:ea typeface="Cambria Math"/>
                      </a:rPr>
                      <m:t>Δ</m:t>
                    </m:r>
                    <m:r>
                      <a:rPr lang="es-MX" b="0" i="1" smtClean="0">
                        <a:latin typeface="Cambria Math"/>
                        <a:ea typeface="Cambria Math"/>
                      </a:rPr>
                      <m:t>𝑡</m:t>
                    </m:r>
                    <m:r>
                      <a:rPr lang="es-MX" b="0" i="1" smtClean="0">
                        <a:latin typeface="Cambria Math"/>
                        <a:ea typeface="Cambria Math"/>
                      </a:rPr>
                      <m:t>, </m:t>
                    </m:r>
                    <m:r>
                      <a:rPr lang="es-MX" b="0" i="1" smtClean="0">
                        <a:latin typeface="Cambria Math"/>
                        <a:ea typeface="Cambria Math"/>
                      </a:rPr>
                      <m:t>𝑘</m:t>
                    </m:r>
                    <m:r>
                      <a:rPr lang="es-MX" b="0" i="1" smtClean="0">
                        <a:latin typeface="Cambria Math"/>
                        <a:ea typeface="Cambria Math"/>
                      </a:rPr>
                      <m:t>∈</m:t>
                    </m:r>
                    <m:r>
                      <a:rPr lang="es-MX" b="0" i="1" smtClean="0">
                        <a:latin typeface="Cambria Math"/>
                        <a:ea typeface="Cambria Math"/>
                      </a:rPr>
                      <m:t>ℕ</m:t>
                    </m:r>
                  </m:oMath>
                </a14:m>
                <a:r>
                  <a:rPr lang="es-MX" dirty="0" smtClean="0"/>
                  <a:t>. </a:t>
                </a:r>
              </a:p>
              <a:p>
                <a:r>
                  <a:rPr lang="es-MX" dirty="0" smtClean="0"/>
                  <a:t>La frecuencia de muestreo </a:t>
                </a:r>
                <a14:m>
                  <m:oMath xmlns="" xmlns:m="http://schemas.openxmlformats.org/officeDocument/2006/math">
                    <m:r>
                      <m:rPr>
                        <m:sty m:val="p"/>
                      </m:rPr>
                      <a:rPr lang="el-GR" i="1" smtClean="0">
                        <a:latin typeface="Cambria Math"/>
                        <a:ea typeface="Cambria Math"/>
                      </a:rPr>
                      <m:t>Δ</m:t>
                    </m:r>
                    <m:r>
                      <a:rPr lang="es-MX" b="0" i="1" smtClean="0">
                        <a:latin typeface="Cambria Math"/>
                        <a:ea typeface="Cambria Math"/>
                      </a:rPr>
                      <m:t>𝑡</m:t>
                    </m:r>
                  </m:oMath>
                </a14:m>
                <a:r>
                  <a:rPr lang="es-MX" dirty="0" smtClean="0"/>
                  <a:t> puede afectar considerable-mente la apariencia de la ST (</a:t>
                </a:r>
                <a:r>
                  <a:rPr lang="es-MX" i="1" dirty="0" err="1" smtClean="0"/>
                  <a:t>aliasing</a:t>
                </a:r>
                <a:r>
                  <a:rPr lang="es-MX" dirty="0" smtClean="0"/>
                  <a:t>).</a:t>
                </a:r>
                <a:endParaRPr lang="es-MX"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l="-963" t="-1078" r="-963" b="-404"/>
                </a:stretch>
              </a:blipFill>
            </p:spPr>
            <p:txBody>
              <a:bodyPr/>
              <a:lstStyle/>
              <a:p>
                <a:r>
                  <a:rPr lang="es-MX">
                    <a:noFill/>
                  </a:rPr>
                  <a:t> </a:t>
                </a:r>
              </a:p>
            </p:txBody>
          </p:sp>
        </mc:Fallback>
      </mc:AlternateContent>
    </p:spTree>
    <p:extLst>
      <p:ext uri="{BB962C8B-B14F-4D97-AF65-F5344CB8AC3E}">
        <p14:creationId xmlns:p14="http://schemas.microsoft.com/office/powerpoint/2010/main" xmlns="" val="16033225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Ejemplo 1: Ruido Blanco</a:t>
            </a:r>
            <a:endParaRPr lang="es-MX" dirty="0"/>
          </a:p>
        </p:txBody>
      </p:sp>
      <mc:AlternateContent xmlns:mc="http://schemas.openxmlformats.org/markup-compatibility/2006">
        <mc:Choice xmlns:a14="http://schemas.microsoft.com/office/drawing/2010/main" xmlns="" Requires="a14">
          <p:sp>
            <p:nvSpPr>
              <p:cNvPr id="4" name="Content Placeholder 3"/>
              <p:cNvSpPr>
                <a:spLocks noGrp="1"/>
              </p:cNvSpPr>
              <p:nvPr>
                <p:ph sz="half" idx="1"/>
              </p:nvPr>
            </p:nvSpPr>
            <p:spPr>
              <a:xfrm>
                <a:off x="457200" y="1600201"/>
                <a:ext cx="8077200" cy="2590800"/>
              </a:xfrm>
            </p:spPr>
            <p:txBody>
              <a:bodyPr/>
              <a:lstStyle/>
              <a:p>
                <a:r>
                  <a:rPr lang="es-MX" dirty="0" smtClean="0"/>
                  <a:t>Un ruido blanco es una sucesión de variables </a:t>
                </a:r>
                <a14:m>
                  <m:oMath xmlns="" xmlns:m="http://schemas.openxmlformats.org/officeDocument/2006/math">
                    <m:sSub>
                      <m:sSubPr>
                        <m:ctrlPr>
                          <a:rPr lang="es-MX" i="1" smtClean="0">
                            <a:latin typeface="Cambria Math"/>
                          </a:rPr>
                        </m:ctrlPr>
                      </m:sSubPr>
                      <m:e>
                        <m:r>
                          <a:rPr lang="es-MX" b="0" i="1" smtClean="0">
                            <a:latin typeface="Cambria Math"/>
                          </a:rPr>
                          <m:t>𝑤</m:t>
                        </m:r>
                      </m:e>
                      <m:sub>
                        <m:r>
                          <a:rPr lang="es-MX" b="0" i="1" smtClean="0">
                            <a:latin typeface="Cambria Math"/>
                          </a:rPr>
                          <m:t>𝑛</m:t>
                        </m:r>
                      </m:sub>
                    </m:sSub>
                  </m:oMath>
                </a14:m>
                <a:r>
                  <a:rPr lang="es-MX" dirty="0" smtClean="0"/>
                  <a:t>, centradas, con varianza finita </a:t>
                </a:r>
                <a14:m>
                  <m:oMath xmlns="" xmlns:m="http://schemas.openxmlformats.org/officeDocument/2006/math">
                    <m:sSubSup>
                      <m:sSubSupPr>
                        <m:ctrlPr>
                          <a:rPr lang="es-MX" i="1" smtClean="0">
                            <a:latin typeface="Cambria Math"/>
                          </a:rPr>
                        </m:ctrlPr>
                      </m:sSubSupPr>
                      <m:e>
                        <m:r>
                          <a:rPr lang="es-MX" i="1" smtClean="0">
                            <a:latin typeface="Cambria Math"/>
                            <a:ea typeface="Cambria Math"/>
                          </a:rPr>
                          <m:t>𝜎</m:t>
                        </m:r>
                      </m:e>
                      <m:sub/>
                      <m:sup>
                        <m:r>
                          <a:rPr lang="es-MX" b="0" i="1" smtClean="0">
                            <a:latin typeface="Cambria Math"/>
                          </a:rPr>
                          <m:t>2</m:t>
                        </m:r>
                      </m:sup>
                    </m:sSubSup>
                  </m:oMath>
                </a14:m>
                <a:r>
                  <a:rPr lang="es-MX" dirty="0" smtClean="0"/>
                  <a:t> y no </a:t>
                </a:r>
                <a:r>
                  <a:rPr lang="es-MX" dirty="0"/>
                  <a:t>correlacionadas</a:t>
                </a:r>
                <a:r>
                  <a:rPr lang="es-MX" dirty="0" smtClean="0"/>
                  <a:t>.</a:t>
                </a:r>
              </a:p>
              <a:p>
                <a:r>
                  <a:rPr lang="es-MX" dirty="0" smtClean="0"/>
                  <a:t>Con frecuencia se pide que las variables sean </a:t>
                </a:r>
                <a:r>
                  <a:rPr lang="es-MX" dirty="0" err="1" smtClean="0"/>
                  <a:t>iid</a:t>
                </a:r>
                <a:r>
                  <a:rPr lang="es-MX" dirty="0" smtClean="0"/>
                  <a:t>. Un caso particularmente útil es cuando las variables tienen todas distribución Gaussiana</a:t>
                </a:r>
                <a:endParaRPr lang="es-MX" dirty="0"/>
              </a:p>
            </p:txBody>
          </p:sp>
        </mc:Choice>
        <mc:Fallback>
          <p:sp>
            <p:nvSpPr>
              <p:cNvPr id="4" name="Content Placeholder 3"/>
              <p:cNvSpPr>
                <a:spLocks noGrp="1" noRot="1" noChangeAspect="1" noMove="1" noResize="1" noEditPoints="1" noAdjustHandles="1" noChangeArrowheads="1" noChangeShapeType="1" noTextEdit="1"/>
              </p:cNvSpPr>
              <p:nvPr>
                <p:ph sz="half" idx="1"/>
              </p:nvPr>
            </p:nvSpPr>
            <p:spPr>
              <a:xfrm>
                <a:off x="457200" y="1600201"/>
                <a:ext cx="8077200" cy="2590800"/>
              </a:xfrm>
              <a:blipFill rotWithShape="1">
                <a:blip r:embed="rId2" cstate="print"/>
                <a:stretch>
                  <a:fillRect l="-981" t="-1882" r="-151"/>
                </a:stretch>
              </a:blipFill>
            </p:spPr>
            <p:txBody>
              <a:bodyPr/>
              <a:lstStyle/>
              <a:p>
                <a:r>
                  <a:rPr lang="es-MX">
                    <a:noFill/>
                  </a:rPr>
                  <a:t> </a:t>
                </a:r>
              </a:p>
            </p:txBody>
          </p:sp>
        </mc:Fallback>
      </mc:AlternateContent>
      <p:pic>
        <p:nvPicPr>
          <p:cNvPr id="6" name="Content Placeholder 5"/>
          <p:cNvPicPr>
            <a:picLocks noGrp="1" noChangeAspect="1"/>
          </p:cNvPicPr>
          <p:nvPr>
            <p:ph sz="half" idx="2"/>
          </p:nvPr>
        </p:nvPicPr>
        <p:blipFill>
          <a:blip r:embed="rId3" cstate="print">
            <a:extLst>
              <a:ext uri="{28A0092B-C50C-407E-A947-70E740481C1C}">
                <a14:useLocalDpi xmlns:a14="http://schemas.microsoft.com/office/drawing/2010/main" xmlns="" val="0"/>
              </a:ext>
            </a:extLst>
          </a:blip>
          <a:stretch>
            <a:fillRect/>
          </a:stretch>
        </p:blipFill>
        <p:spPr>
          <a:xfrm>
            <a:off x="685800" y="3962400"/>
            <a:ext cx="7640797" cy="2163763"/>
          </a:xfrm>
        </p:spPr>
      </p:pic>
    </p:spTree>
    <p:extLst>
      <p:ext uri="{BB962C8B-B14F-4D97-AF65-F5344CB8AC3E}">
        <p14:creationId xmlns:p14="http://schemas.microsoft.com/office/powerpoint/2010/main" xmlns="" val="23704506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Ejemplo 2: Promedios Móviles</a:t>
            </a:r>
            <a:endParaRPr lang="es-MX" dirty="0"/>
          </a:p>
        </p:txBody>
      </p:sp>
      <mc:AlternateContent xmlns:mc="http://schemas.openxmlformats.org/markup-compatibility/2006">
        <mc:Choice xmlns:a14="http://schemas.microsoft.com/office/drawing/2010/main" xmlns="" Requires="a14">
          <p:sp>
            <p:nvSpPr>
              <p:cNvPr id="4" name="Content Placeholder 3"/>
              <p:cNvSpPr>
                <a:spLocks noGrp="1"/>
              </p:cNvSpPr>
              <p:nvPr>
                <p:ph sz="half" idx="1"/>
              </p:nvPr>
            </p:nvSpPr>
            <p:spPr>
              <a:xfrm>
                <a:off x="457200" y="1600201"/>
                <a:ext cx="8077200" cy="2590800"/>
              </a:xfrm>
            </p:spPr>
            <p:txBody>
              <a:bodyPr/>
              <a:lstStyle/>
              <a:p>
                <a:r>
                  <a:rPr lang="es-MX" dirty="0" smtClean="0"/>
                  <a:t>Para suavizar un ruido blanco podemos </a:t>
                </a:r>
                <a:r>
                  <a:rPr lang="es-MX" dirty="0" err="1" smtClean="0"/>
                  <a:t>reemplazar</a:t>
                </a:r>
                <a:r>
                  <a:rPr lang="es-MX" dirty="0" smtClean="0"/>
                  <a:t> los valores de la serie por promedios de valores adyacentes.</a:t>
                </a:r>
              </a:p>
              <a:p>
                <a:r>
                  <a:rPr lang="es-MX" dirty="0" smtClean="0"/>
                  <a:t>Por ejemplo, tomamos un promedio del valor actual con los dos valores adyacentes:</a:t>
                </a:r>
              </a:p>
              <a:p>
                <a:pPr marL="0" indent="0">
                  <a:buNone/>
                </a:pPr>
                <a14:m>
                  <m:oMathPara xmlns="" xmlns:m="http://schemas.openxmlformats.org/officeDocument/2006/math">
                    <m:oMathParaPr>
                      <m:jc m:val="centerGroup"/>
                    </m:oMathParaPr>
                    <m:oMath xmlns:m="http://schemas.openxmlformats.org/officeDocument/2006/math">
                      <m:sSub>
                        <m:sSubPr>
                          <m:ctrlPr>
                            <a:rPr lang="es-MX" i="1" smtClean="0">
                              <a:latin typeface="Cambria Math"/>
                            </a:rPr>
                          </m:ctrlPr>
                        </m:sSubPr>
                        <m:e>
                          <m:r>
                            <a:rPr lang="es-MX" b="0" i="1" smtClean="0">
                              <a:latin typeface="Cambria Math"/>
                            </a:rPr>
                            <m:t>𝑣</m:t>
                          </m:r>
                        </m:e>
                        <m:sub>
                          <m:r>
                            <a:rPr lang="es-MX" b="0" i="1" smtClean="0">
                              <a:latin typeface="Cambria Math"/>
                            </a:rPr>
                            <m:t>𝑡</m:t>
                          </m:r>
                        </m:sub>
                      </m:sSub>
                      <m:r>
                        <a:rPr lang="es-MX" b="0" i="1" smtClean="0">
                          <a:latin typeface="Cambria Math"/>
                        </a:rPr>
                        <m:t>= </m:t>
                      </m:r>
                      <m:f>
                        <m:fPr>
                          <m:ctrlPr>
                            <a:rPr lang="es-MX" b="0" i="1" smtClean="0">
                              <a:latin typeface="Cambria Math"/>
                            </a:rPr>
                          </m:ctrlPr>
                        </m:fPr>
                        <m:num>
                          <m:r>
                            <a:rPr lang="es-MX" b="0" i="1" smtClean="0">
                              <a:latin typeface="Cambria Math"/>
                            </a:rPr>
                            <m:t>1</m:t>
                          </m:r>
                        </m:num>
                        <m:den>
                          <m:r>
                            <a:rPr lang="es-MX" b="0" i="1" smtClean="0">
                              <a:latin typeface="Cambria Math"/>
                            </a:rPr>
                            <m:t>3</m:t>
                          </m:r>
                        </m:den>
                      </m:f>
                      <m:r>
                        <a:rPr lang="es-MX" b="0" i="1" smtClean="0">
                          <a:latin typeface="Cambria Math"/>
                        </a:rPr>
                        <m:t> (</m:t>
                      </m:r>
                      <m:sSub>
                        <m:sSubPr>
                          <m:ctrlPr>
                            <a:rPr lang="es-MX" b="0" i="1" smtClean="0">
                              <a:latin typeface="Cambria Math"/>
                            </a:rPr>
                          </m:ctrlPr>
                        </m:sSubPr>
                        <m:e>
                          <m:r>
                            <a:rPr lang="es-MX" b="0" i="1" smtClean="0">
                              <a:latin typeface="Cambria Math"/>
                            </a:rPr>
                            <m:t>𝑤</m:t>
                          </m:r>
                        </m:e>
                        <m:sub>
                          <m:r>
                            <a:rPr lang="es-MX" b="0" i="1" smtClean="0">
                              <a:latin typeface="Cambria Math"/>
                            </a:rPr>
                            <m:t>𝑡</m:t>
                          </m:r>
                          <m:r>
                            <a:rPr lang="es-MX" b="0" i="1" smtClean="0">
                              <a:latin typeface="Cambria Math"/>
                            </a:rPr>
                            <m:t>−1</m:t>
                          </m:r>
                        </m:sub>
                      </m:sSub>
                      <m:r>
                        <a:rPr lang="es-MX" b="0" i="1" smtClean="0">
                          <a:latin typeface="Cambria Math"/>
                        </a:rPr>
                        <m:t>+</m:t>
                      </m:r>
                      <m:sSub>
                        <m:sSubPr>
                          <m:ctrlPr>
                            <a:rPr lang="es-MX" i="1">
                              <a:latin typeface="Cambria Math"/>
                            </a:rPr>
                          </m:ctrlPr>
                        </m:sSubPr>
                        <m:e>
                          <m:r>
                            <a:rPr lang="es-MX" i="1">
                              <a:latin typeface="Cambria Math"/>
                            </a:rPr>
                            <m:t>𝑤</m:t>
                          </m:r>
                        </m:e>
                        <m:sub>
                          <m:r>
                            <a:rPr lang="es-MX" i="1">
                              <a:latin typeface="Cambria Math"/>
                            </a:rPr>
                            <m:t>𝑡</m:t>
                          </m:r>
                        </m:sub>
                      </m:sSub>
                      <m:r>
                        <a:rPr lang="es-MX" i="1">
                          <a:latin typeface="Cambria Math"/>
                        </a:rPr>
                        <m:t>+</m:t>
                      </m:r>
                      <m:sSub>
                        <m:sSubPr>
                          <m:ctrlPr>
                            <a:rPr lang="es-MX" i="1">
                              <a:latin typeface="Cambria Math"/>
                            </a:rPr>
                          </m:ctrlPr>
                        </m:sSubPr>
                        <m:e>
                          <m:r>
                            <a:rPr lang="es-MX" i="1">
                              <a:latin typeface="Cambria Math"/>
                            </a:rPr>
                            <m:t>𝑤</m:t>
                          </m:r>
                        </m:e>
                        <m:sub>
                          <m:r>
                            <a:rPr lang="es-MX" i="1">
                              <a:latin typeface="Cambria Math"/>
                            </a:rPr>
                            <m:t>𝑡</m:t>
                          </m:r>
                          <m:r>
                            <a:rPr lang="es-MX" b="0" i="1" smtClean="0">
                              <a:latin typeface="Cambria Math"/>
                            </a:rPr>
                            <m:t>+</m:t>
                          </m:r>
                          <m:r>
                            <a:rPr lang="es-MX" i="1">
                              <a:latin typeface="Cambria Math"/>
                            </a:rPr>
                            <m:t>1</m:t>
                          </m:r>
                        </m:sub>
                      </m:sSub>
                      <m:r>
                        <a:rPr lang="es-MX" b="0" i="1" smtClean="0">
                          <a:latin typeface="Cambria Math"/>
                        </a:rPr>
                        <m:t>)</m:t>
                      </m:r>
                    </m:oMath>
                  </m:oMathPara>
                </a14:m>
                <a:endParaRPr lang="es-MX" dirty="0"/>
              </a:p>
            </p:txBody>
          </p:sp>
        </mc:Choice>
        <mc:Fallback>
          <p:sp>
            <p:nvSpPr>
              <p:cNvPr id="4" name="Content Placeholder 3"/>
              <p:cNvSpPr>
                <a:spLocks noGrp="1" noRot="1" noChangeAspect="1" noMove="1" noResize="1" noEditPoints="1" noAdjustHandles="1" noChangeArrowheads="1" noChangeShapeType="1" noTextEdit="1"/>
              </p:cNvSpPr>
              <p:nvPr>
                <p:ph sz="half" idx="1"/>
              </p:nvPr>
            </p:nvSpPr>
            <p:spPr>
              <a:xfrm>
                <a:off x="457200" y="1600201"/>
                <a:ext cx="8077200" cy="2590800"/>
              </a:xfrm>
              <a:blipFill rotWithShape="1">
                <a:blip r:embed="rId2" cstate="print"/>
                <a:stretch>
                  <a:fillRect l="-981" t="-1882"/>
                </a:stretch>
              </a:blipFill>
            </p:spPr>
            <p:txBody>
              <a:bodyPr/>
              <a:lstStyle/>
              <a:p>
                <a:r>
                  <a:rPr lang="es-MX">
                    <a:noFill/>
                  </a:rPr>
                  <a:t> </a:t>
                </a:r>
              </a:p>
            </p:txBody>
          </p:sp>
        </mc:Fallback>
      </mc:AlternateContent>
      <p:pic>
        <p:nvPicPr>
          <p:cNvPr id="5" name="Content Placeholder 4"/>
          <p:cNvPicPr>
            <a:picLocks noGrp="1" noChangeAspect="1"/>
          </p:cNvPicPr>
          <p:nvPr>
            <p:ph sz="half" idx="2"/>
          </p:nvPr>
        </p:nvPicPr>
        <p:blipFill>
          <a:blip r:embed="rId3" cstate="print">
            <a:extLst>
              <a:ext uri="{28A0092B-C50C-407E-A947-70E740481C1C}">
                <a14:useLocalDpi xmlns:a14="http://schemas.microsoft.com/office/drawing/2010/main" xmlns="" val="0"/>
              </a:ext>
            </a:extLst>
          </a:blip>
          <a:stretch>
            <a:fillRect/>
          </a:stretch>
        </p:blipFill>
        <p:spPr>
          <a:xfrm>
            <a:off x="457200" y="4191000"/>
            <a:ext cx="8153399" cy="2438400"/>
          </a:xfrm>
        </p:spPr>
      </p:pic>
    </p:spTree>
    <p:extLst>
      <p:ext uri="{BB962C8B-B14F-4D97-AF65-F5344CB8AC3E}">
        <p14:creationId xmlns:p14="http://schemas.microsoft.com/office/powerpoint/2010/main" xmlns="" val="34788803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Ejemplo 2: Promedios Móviles</a:t>
            </a:r>
            <a:endParaRPr lang="es-MX"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10746591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600" dirty="0" smtClean="0"/>
              <a:t>Introducción</a:t>
            </a:r>
            <a:endParaRPr lang="es-MX" sz="3600" dirty="0"/>
          </a:p>
        </p:txBody>
      </p:sp>
      <p:sp>
        <p:nvSpPr>
          <p:cNvPr id="3" name="Content Placeholder 2"/>
          <p:cNvSpPr>
            <a:spLocks noGrp="1"/>
          </p:cNvSpPr>
          <p:nvPr>
            <p:ph sz="half" idx="1"/>
          </p:nvPr>
        </p:nvSpPr>
        <p:spPr>
          <a:xfrm>
            <a:off x="457200" y="2133600"/>
            <a:ext cx="4038600" cy="3992563"/>
          </a:xfrm>
        </p:spPr>
        <p:txBody>
          <a:bodyPr>
            <a:normAutofit/>
          </a:bodyPr>
          <a:lstStyle/>
          <a:p>
            <a:r>
              <a:rPr lang="es-MX" sz="2400" dirty="0" smtClean="0"/>
              <a:t>Economía</a:t>
            </a:r>
          </a:p>
          <a:p>
            <a:r>
              <a:rPr lang="es-MX" sz="2400" dirty="0" smtClean="0"/>
              <a:t>Ciencias Sociales</a:t>
            </a:r>
          </a:p>
          <a:p>
            <a:r>
              <a:rPr lang="es-MX" sz="2400" dirty="0" smtClean="0"/>
              <a:t>Epidemiología</a:t>
            </a:r>
          </a:p>
          <a:p>
            <a:r>
              <a:rPr lang="es-MX" sz="2400" dirty="0" smtClean="0"/>
              <a:t>Medicina:</a:t>
            </a:r>
          </a:p>
          <a:p>
            <a:pPr lvl="1"/>
            <a:r>
              <a:rPr lang="es-MX" sz="2000" dirty="0" smtClean="0"/>
              <a:t>Variables (temperatura, presión, estudios tipo ‘</a:t>
            </a:r>
            <a:r>
              <a:rPr lang="es-MX" sz="2000" dirty="0" err="1" smtClean="0"/>
              <a:t>Holster</a:t>
            </a:r>
            <a:r>
              <a:rPr lang="es-MX" sz="2000" dirty="0" smtClean="0"/>
              <a:t>’)</a:t>
            </a:r>
          </a:p>
          <a:p>
            <a:pPr lvl="1"/>
            <a:r>
              <a:rPr lang="es-MX" sz="2000" dirty="0" smtClean="0"/>
              <a:t>Electrocardiogramas</a:t>
            </a:r>
          </a:p>
          <a:p>
            <a:pPr lvl="1"/>
            <a:r>
              <a:rPr lang="es-MX" sz="2000" dirty="0" smtClean="0"/>
              <a:t>EEG / </a:t>
            </a:r>
            <a:r>
              <a:rPr lang="es-MX" sz="2000" dirty="0" err="1" smtClean="0"/>
              <a:t>fMRI</a:t>
            </a:r>
            <a:endParaRPr lang="es-MX" sz="2000" dirty="0" smtClean="0"/>
          </a:p>
          <a:p>
            <a:endParaRPr lang="es-MX" sz="2400" dirty="0"/>
          </a:p>
        </p:txBody>
      </p:sp>
      <p:sp>
        <p:nvSpPr>
          <p:cNvPr id="4" name="Content Placeholder 3"/>
          <p:cNvSpPr>
            <a:spLocks noGrp="1"/>
          </p:cNvSpPr>
          <p:nvPr>
            <p:ph sz="half" idx="2"/>
          </p:nvPr>
        </p:nvSpPr>
        <p:spPr>
          <a:xfrm>
            <a:off x="4648200" y="2133600"/>
            <a:ext cx="4038600" cy="3992563"/>
          </a:xfrm>
        </p:spPr>
        <p:txBody>
          <a:bodyPr>
            <a:normAutofit/>
          </a:bodyPr>
          <a:lstStyle/>
          <a:p>
            <a:pPr marL="342900" lvl="1" indent="-342900">
              <a:buFont typeface="Arial" pitchFamily="34" charset="0"/>
              <a:buChar char="•"/>
            </a:pPr>
            <a:r>
              <a:rPr lang="es-MX" sz="2400" dirty="0"/>
              <a:t>Física</a:t>
            </a:r>
          </a:p>
          <a:p>
            <a:pPr marL="742950" lvl="2" indent="-342900"/>
            <a:r>
              <a:rPr lang="es-MX" sz="2000" dirty="0" smtClean="0"/>
              <a:t>Manchas solares</a:t>
            </a:r>
          </a:p>
          <a:p>
            <a:pPr marL="742950" lvl="2" indent="-342900"/>
            <a:r>
              <a:rPr lang="es-MX" sz="2000" dirty="0" smtClean="0"/>
              <a:t>Sísmica</a:t>
            </a:r>
          </a:p>
          <a:p>
            <a:pPr marL="342900" lvl="1" indent="-342900">
              <a:buFont typeface="Arial" pitchFamily="34" charset="0"/>
              <a:buChar char="•"/>
            </a:pPr>
            <a:r>
              <a:rPr lang="es-MX" sz="2400" dirty="0" smtClean="0"/>
              <a:t>Ingeniería</a:t>
            </a:r>
          </a:p>
          <a:p>
            <a:pPr marL="742950" lvl="2" indent="-342900"/>
            <a:r>
              <a:rPr lang="es-MX" sz="2000" dirty="0" smtClean="0"/>
              <a:t>Reconocimiento del lenguaje</a:t>
            </a:r>
          </a:p>
          <a:p>
            <a:pPr marL="342900" lvl="1" indent="-342900">
              <a:buFont typeface="Arial" pitchFamily="34" charset="0"/>
              <a:buChar char="•"/>
            </a:pPr>
            <a:r>
              <a:rPr lang="es-MX" sz="2400" dirty="0" smtClean="0"/>
              <a:t>Ciencias </a:t>
            </a:r>
            <a:r>
              <a:rPr lang="es-MX" sz="2400" dirty="0"/>
              <a:t>Ambientales</a:t>
            </a:r>
          </a:p>
          <a:p>
            <a:pPr lvl="1"/>
            <a:r>
              <a:rPr lang="es-MX" dirty="0" smtClean="0"/>
              <a:t>Contaminación</a:t>
            </a:r>
          </a:p>
          <a:p>
            <a:pPr lvl="1"/>
            <a:r>
              <a:rPr lang="es-MX" dirty="0" smtClean="0"/>
              <a:t>Lluvias</a:t>
            </a:r>
          </a:p>
          <a:p>
            <a:pPr lvl="1"/>
            <a:r>
              <a:rPr lang="es-MX" dirty="0" smtClean="0"/>
              <a:t>Oceanografía</a:t>
            </a:r>
          </a:p>
          <a:p>
            <a:endParaRPr lang="es-MX" sz="2800" dirty="0" smtClean="0"/>
          </a:p>
          <a:p>
            <a:endParaRPr lang="es-MX" sz="2800" dirty="0"/>
          </a:p>
        </p:txBody>
      </p:sp>
      <p:sp>
        <p:nvSpPr>
          <p:cNvPr id="5" name="TextBox 4"/>
          <p:cNvSpPr txBox="1"/>
          <p:nvPr/>
        </p:nvSpPr>
        <p:spPr>
          <a:xfrm>
            <a:off x="1447800" y="1447799"/>
            <a:ext cx="6201506" cy="461665"/>
          </a:xfrm>
          <a:prstGeom prst="rect">
            <a:avLst/>
          </a:prstGeom>
          <a:noFill/>
        </p:spPr>
        <p:txBody>
          <a:bodyPr wrap="none" rtlCol="0">
            <a:spAutoFit/>
          </a:bodyPr>
          <a:lstStyle/>
          <a:p>
            <a:pPr algn="ctr"/>
            <a:r>
              <a:rPr lang="es-MX" sz="2400" dirty="0" smtClean="0"/>
              <a:t>Importantes aplicaciones en muy diversas áreas </a:t>
            </a:r>
            <a:endParaRPr lang="es-MX" sz="2400" dirty="0"/>
          </a:p>
        </p:txBody>
      </p:sp>
    </p:spTree>
    <p:extLst>
      <p:ext uri="{BB962C8B-B14F-4D97-AF65-F5344CB8AC3E}">
        <p14:creationId xmlns:p14="http://schemas.microsoft.com/office/powerpoint/2010/main" xmlns="" val="20729686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Ejemplo 2: </a:t>
            </a:r>
            <a:r>
              <a:rPr lang="es-MX" smtClean="0"/>
              <a:t>Promedios Móviles</a:t>
            </a:r>
            <a:endParaRPr lang="es-MX"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13358068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Ejemplo 3: Modelos </a:t>
            </a:r>
            <a:r>
              <a:rPr lang="es-MX" dirty="0" err="1" smtClean="0"/>
              <a:t>Autoregresivos</a:t>
            </a:r>
            <a:endParaRPr lang="es-MX" dirty="0"/>
          </a:p>
        </p:txBody>
      </p:sp>
      <mc:AlternateContent xmlns:mc="http://schemas.openxmlformats.org/markup-compatibility/2006">
        <mc:Choice xmlns:a14="http://schemas.microsoft.com/office/drawing/2010/main" xmlns="" Requires="a14">
          <p:sp>
            <p:nvSpPr>
              <p:cNvPr id="3" name="Content Placeholder 2"/>
              <p:cNvSpPr>
                <a:spLocks noGrp="1"/>
              </p:cNvSpPr>
              <p:nvPr>
                <p:ph idx="1"/>
              </p:nvPr>
            </p:nvSpPr>
            <p:spPr/>
            <p:txBody>
              <a:bodyPr/>
              <a:lstStyle/>
              <a:p>
                <a:r>
                  <a:rPr lang="es-MX" dirty="0" smtClean="0"/>
                  <a:t>Usamos un ruido blanco como el descrito anteriormente y consideramos un proceso descrito por la ecuación en diferencias de segundo orden</a:t>
                </a:r>
              </a:p>
              <a:p>
                <a:pPr marL="0" indent="0">
                  <a:buNone/>
                </a:pPr>
                <a14:m>
                  <m:oMathPara xmlns="" xmlns:m="http://schemas.openxmlformats.org/officeDocument/2006/math">
                    <m:oMathParaPr>
                      <m:jc m:val="centerGroup"/>
                    </m:oMathParaPr>
                    <m:oMath xmlns:m="http://schemas.openxmlformats.org/officeDocument/2006/math">
                      <m:sSub>
                        <m:sSubPr>
                          <m:ctrlPr>
                            <a:rPr lang="es-MX" i="1" smtClean="0">
                              <a:latin typeface="Cambria Math"/>
                            </a:rPr>
                          </m:ctrlPr>
                        </m:sSubPr>
                        <m:e>
                          <m:r>
                            <a:rPr lang="es-MX" b="0" i="1" smtClean="0">
                              <a:latin typeface="Cambria Math"/>
                            </a:rPr>
                            <m:t>𝑋</m:t>
                          </m:r>
                        </m:e>
                        <m:sub>
                          <m:r>
                            <a:rPr lang="es-MX" b="0" i="1" smtClean="0">
                              <a:latin typeface="Cambria Math"/>
                            </a:rPr>
                            <m:t>𝑡</m:t>
                          </m:r>
                        </m:sub>
                      </m:sSub>
                      <m:r>
                        <a:rPr lang="es-MX" b="0" i="1" smtClean="0">
                          <a:latin typeface="Cambria Math"/>
                        </a:rPr>
                        <m:t>= </m:t>
                      </m:r>
                      <m:sSub>
                        <m:sSubPr>
                          <m:ctrlPr>
                            <a:rPr lang="es-MX" b="0" i="1" smtClean="0">
                              <a:latin typeface="Cambria Math"/>
                            </a:rPr>
                          </m:ctrlPr>
                        </m:sSubPr>
                        <m:e>
                          <m:r>
                            <a:rPr lang="es-MX" b="0" i="1" smtClean="0">
                              <a:latin typeface="Cambria Math"/>
                            </a:rPr>
                            <m:t>𝑋</m:t>
                          </m:r>
                        </m:e>
                        <m:sub>
                          <m:r>
                            <a:rPr lang="es-MX" b="0" i="1" smtClean="0">
                              <a:latin typeface="Cambria Math"/>
                            </a:rPr>
                            <m:t>𝑡</m:t>
                          </m:r>
                          <m:r>
                            <a:rPr lang="es-MX" b="0" i="1" smtClean="0">
                              <a:latin typeface="Cambria Math"/>
                            </a:rPr>
                            <m:t>−1</m:t>
                          </m:r>
                        </m:sub>
                      </m:sSub>
                      <m:r>
                        <a:rPr lang="es-MX" b="0" i="1" smtClean="0">
                          <a:latin typeface="Cambria Math"/>
                        </a:rPr>
                        <m:t> −0.9</m:t>
                      </m:r>
                      <m:sSub>
                        <m:sSubPr>
                          <m:ctrlPr>
                            <a:rPr lang="es-MX" b="0" i="1" smtClean="0">
                              <a:latin typeface="Cambria Math"/>
                            </a:rPr>
                          </m:ctrlPr>
                        </m:sSubPr>
                        <m:e>
                          <m:r>
                            <a:rPr lang="es-MX" b="0" i="1" smtClean="0">
                              <a:latin typeface="Cambria Math"/>
                            </a:rPr>
                            <m:t>𝑋</m:t>
                          </m:r>
                        </m:e>
                        <m:sub>
                          <m:r>
                            <a:rPr lang="es-MX" b="0" i="1" smtClean="0">
                              <a:latin typeface="Cambria Math"/>
                            </a:rPr>
                            <m:t>𝑡</m:t>
                          </m:r>
                          <m:r>
                            <a:rPr lang="es-MX" b="0" i="1" smtClean="0">
                              <a:latin typeface="Cambria Math"/>
                            </a:rPr>
                            <m:t>−2</m:t>
                          </m:r>
                        </m:sub>
                      </m:sSub>
                      <m:r>
                        <a:rPr lang="es-MX" b="0" i="1" smtClean="0">
                          <a:latin typeface="Cambria Math"/>
                        </a:rPr>
                        <m:t>+</m:t>
                      </m:r>
                      <m:sSub>
                        <m:sSubPr>
                          <m:ctrlPr>
                            <a:rPr lang="es-MX" b="0" i="1" smtClean="0">
                              <a:latin typeface="Cambria Math"/>
                            </a:rPr>
                          </m:ctrlPr>
                        </m:sSubPr>
                        <m:e>
                          <m:r>
                            <a:rPr lang="es-MX" b="0" i="1" smtClean="0">
                              <a:latin typeface="Cambria Math"/>
                            </a:rPr>
                            <m:t>𝑤</m:t>
                          </m:r>
                        </m:e>
                        <m:sub>
                          <m:r>
                            <a:rPr lang="es-MX" b="0" i="1" smtClean="0">
                              <a:latin typeface="Cambria Math"/>
                            </a:rPr>
                            <m:t>𝑡</m:t>
                          </m:r>
                        </m:sub>
                      </m:sSub>
                    </m:oMath>
                  </m:oMathPara>
                </a14:m>
                <a:endParaRPr lang="es-MX" dirty="0"/>
              </a:p>
              <a:p>
                <a:endParaRPr lang="es-MX" dirty="0" smtClean="0"/>
              </a:p>
              <a:p>
                <a:r>
                  <a:rPr lang="es-MX" dirty="0" smtClean="0"/>
                  <a:t>Este modelo representa una regresión del valor actual sobre los dos valores previos del proceso, y por eso el nombre de </a:t>
                </a:r>
                <a:r>
                  <a:rPr lang="es-MX" dirty="0" err="1" smtClean="0"/>
                  <a:t>autoregresión</a:t>
                </a:r>
                <a:r>
                  <a:rPr lang="es-MX" dirty="0" smtClean="0"/>
                  <a:t>.</a:t>
                </a:r>
              </a:p>
              <a:p>
                <a:endParaRPr lang="es-MX" dirty="0"/>
              </a:p>
              <a:p>
                <a:r>
                  <a:rPr lang="es-MX" dirty="0" smtClean="0"/>
                  <a:t>Los valores del proceso dependen de los valores iniciales </a:t>
                </a:r>
                <a14:m>
                  <m:oMath xmlns="" xmlns:m="http://schemas.openxmlformats.org/officeDocument/2006/math">
                    <m:sSub>
                      <m:sSubPr>
                        <m:ctrlPr>
                          <a:rPr lang="es-MX" i="1" smtClean="0">
                            <a:latin typeface="Cambria Math"/>
                          </a:rPr>
                        </m:ctrlPr>
                      </m:sSubPr>
                      <m:e>
                        <m:r>
                          <a:rPr lang="es-MX" b="0" i="1" smtClean="0">
                            <a:latin typeface="Cambria Math"/>
                          </a:rPr>
                          <m:t>𝑥</m:t>
                        </m:r>
                      </m:e>
                      <m:sub>
                        <m:r>
                          <a:rPr lang="es-MX" b="0" i="1" smtClean="0">
                            <a:latin typeface="Cambria Math"/>
                          </a:rPr>
                          <m:t>0</m:t>
                        </m:r>
                      </m:sub>
                    </m:sSub>
                  </m:oMath>
                </a14:m>
                <a:r>
                  <a:rPr lang="es-MX" dirty="0" smtClean="0"/>
                  <a:t> y </a:t>
                </a:r>
                <a14:m>
                  <m:oMath xmlns="" xmlns:m="http://schemas.openxmlformats.org/officeDocument/2006/math">
                    <m:sSub>
                      <m:sSubPr>
                        <m:ctrlPr>
                          <a:rPr lang="es-MX" i="1" smtClean="0">
                            <a:latin typeface="Cambria Math"/>
                          </a:rPr>
                        </m:ctrlPr>
                      </m:sSubPr>
                      <m:e>
                        <m:r>
                          <a:rPr lang="es-MX" b="0" i="1" smtClean="0">
                            <a:latin typeface="Cambria Math"/>
                          </a:rPr>
                          <m:t>𝑥</m:t>
                        </m:r>
                      </m:e>
                      <m:sub>
                        <m:r>
                          <a:rPr lang="es-MX" b="0" i="1" smtClean="0">
                            <a:latin typeface="Cambria Math"/>
                          </a:rPr>
                          <m:t>1</m:t>
                        </m:r>
                      </m:sub>
                    </m:sSub>
                    <m:r>
                      <a:rPr lang="es-MX" b="0" i="1" smtClean="0">
                        <a:latin typeface="Cambria Math"/>
                      </a:rPr>
                      <m:t>.</m:t>
                    </m:r>
                  </m:oMath>
                </a14:m>
                <a:endParaRPr lang="es-MX"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l="-963" t="-1078" r="-222"/>
                </a:stretch>
              </a:blipFill>
            </p:spPr>
            <p:txBody>
              <a:bodyPr/>
              <a:lstStyle/>
              <a:p>
                <a:r>
                  <a:rPr lang="es-MX">
                    <a:noFill/>
                  </a:rPr>
                  <a:t> </a:t>
                </a:r>
              </a:p>
            </p:txBody>
          </p:sp>
        </mc:Fallback>
      </mc:AlternateContent>
    </p:spTree>
    <p:extLst>
      <p:ext uri="{BB962C8B-B14F-4D97-AF65-F5344CB8AC3E}">
        <p14:creationId xmlns:p14="http://schemas.microsoft.com/office/powerpoint/2010/main" xmlns="" val="24035248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Ejemplo 3: Modelos </a:t>
            </a:r>
            <a:r>
              <a:rPr lang="es-MX" dirty="0" err="1" smtClean="0"/>
              <a:t>Autoregresivos</a:t>
            </a:r>
            <a:endParaRPr lang="es-MX"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9008904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Ejemplo 4: Paseo al Azar con Deriva</a:t>
            </a:r>
            <a:endParaRPr lang="es-MX" dirty="0"/>
          </a:p>
        </p:txBody>
      </p:sp>
      <mc:AlternateContent xmlns:mc="http://schemas.openxmlformats.org/markup-compatibility/2006">
        <mc:Choice xmlns:a14="http://schemas.microsoft.com/office/drawing/2010/main" xmlns="" Requires="a14">
          <p:sp>
            <p:nvSpPr>
              <p:cNvPr id="3" name="Content Placeholder 2"/>
              <p:cNvSpPr>
                <a:spLocks noGrp="1"/>
              </p:cNvSpPr>
              <p:nvPr>
                <p:ph idx="1"/>
              </p:nvPr>
            </p:nvSpPr>
            <p:spPr/>
            <p:txBody>
              <a:bodyPr/>
              <a:lstStyle/>
              <a:p>
                <a:r>
                  <a:rPr lang="es-MX" dirty="0" smtClean="0"/>
                  <a:t>Un modelo posible para analizar datos con tendencia lineal es el paseo al azar con deriva dado por </a:t>
                </a:r>
              </a:p>
              <a:p>
                <a:pPr marL="0" indent="0">
                  <a:buNone/>
                </a:pPr>
                <a14:m>
                  <m:oMathPara xmlns="" xmlns:m="http://schemas.openxmlformats.org/officeDocument/2006/math">
                    <m:oMathParaPr>
                      <m:jc m:val="centerGroup"/>
                    </m:oMathParaPr>
                    <m:oMath xmlns:m="http://schemas.openxmlformats.org/officeDocument/2006/math">
                      <m:sSub>
                        <m:sSubPr>
                          <m:ctrlPr>
                            <a:rPr lang="es-MX" i="1" smtClean="0">
                              <a:latin typeface="Cambria Math"/>
                            </a:rPr>
                          </m:ctrlPr>
                        </m:sSubPr>
                        <m:e>
                          <m:r>
                            <a:rPr lang="es-MX" b="0" i="1" smtClean="0">
                              <a:latin typeface="Cambria Math"/>
                            </a:rPr>
                            <m:t>𝑋</m:t>
                          </m:r>
                        </m:e>
                        <m:sub>
                          <m:r>
                            <a:rPr lang="es-MX" b="0" i="1" smtClean="0">
                              <a:latin typeface="Cambria Math"/>
                            </a:rPr>
                            <m:t>𝑡</m:t>
                          </m:r>
                        </m:sub>
                      </m:sSub>
                      <m:r>
                        <a:rPr lang="es-MX" b="0" i="1" smtClean="0">
                          <a:latin typeface="Cambria Math"/>
                        </a:rPr>
                        <m:t>= </m:t>
                      </m:r>
                      <m:r>
                        <a:rPr lang="es-MX" b="0" i="1" smtClean="0">
                          <a:latin typeface="Cambria Math"/>
                          <a:ea typeface="Cambria Math"/>
                        </a:rPr>
                        <m:t>𝛿</m:t>
                      </m:r>
                      <m:r>
                        <a:rPr lang="es-MX" b="0" i="1" smtClean="0">
                          <a:latin typeface="Cambria Math"/>
                          <a:ea typeface="Cambria Math"/>
                        </a:rPr>
                        <m:t>+ </m:t>
                      </m:r>
                      <m:sSub>
                        <m:sSubPr>
                          <m:ctrlPr>
                            <a:rPr lang="es-MX" b="0" i="1" smtClean="0">
                              <a:latin typeface="Cambria Math"/>
                              <a:ea typeface="Cambria Math"/>
                            </a:rPr>
                          </m:ctrlPr>
                        </m:sSubPr>
                        <m:e>
                          <m:r>
                            <a:rPr lang="es-MX" b="0" i="1" smtClean="0">
                              <a:latin typeface="Cambria Math"/>
                              <a:ea typeface="Cambria Math"/>
                            </a:rPr>
                            <m:t>𝑋</m:t>
                          </m:r>
                        </m:e>
                        <m:sub>
                          <m:r>
                            <a:rPr lang="es-MX" b="0" i="1" smtClean="0">
                              <a:latin typeface="Cambria Math"/>
                              <a:ea typeface="Cambria Math"/>
                            </a:rPr>
                            <m:t>𝑡</m:t>
                          </m:r>
                          <m:r>
                            <a:rPr lang="es-MX" b="0" i="1" smtClean="0">
                              <a:latin typeface="Cambria Math"/>
                              <a:ea typeface="Cambria Math"/>
                            </a:rPr>
                            <m:t>−1</m:t>
                          </m:r>
                        </m:sub>
                      </m:sSub>
                      <m:r>
                        <a:rPr lang="es-MX" b="0" i="1" smtClean="0">
                          <a:latin typeface="Cambria Math"/>
                          <a:ea typeface="Cambria Math"/>
                        </a:rPr>
                        <m:t>+ </m:t>
                      </m:r>
                      <m:sSub>
                        <m:sSubPr>
                          <m:ctrlPr>
                            <a:rPr lang="es-MX" b="0" i="1" smtClean="0">
                              <a:latin typeface="Cambria Math"/>
                              <a:ea typeface="Cambria Math"/>
                            </a:rPr>
                          </m:ctrlPr>
                        </m:sSubPr>
                        <m:e>
                          <m:r>
                            <a:rPr lang="es-MX" b="0" i="1" smtClean="0">
                              <a:latin typeface="Cambria Math"/>
                              <a:ea typeface="Cambria Math"/>
                            </a:rPr>
                            <m:t>𝑤</m:t>
                          </m:r>
                        </m:e>
                        <m:sub>
                          <m:r>
                            <a:rPr lang="es-MX" b="0" i="1" smtClean="0">
                              <a:latin typeface="Cambria Math"/>
                              <a:ea typeface="Cambria Math"/>
                            </a:rPr>
                            <m:t>𝑡</m:t>
                          </m:r>
                        </m:sub>
                      </m:sSub>
                    </m:oMath>
                  </m:oMathPara>
                </a14:m>
                <a:endParaRPr lang="es-MX" dirty="0"/>
              </a:p>
              <a:p>
                <a:pPr marL="346075" indent="-346075">
                  <a:buNone/>
                </a:pPr>
                <a:r>
                  <a:rPr lang="es-MX" dirty="0" smtClean="0"/>
                  <a:t>	con condición inicial </a:t>
                </a:r>
                <a14:m>
                  <m:oMath xmlns="" xmlns:m="http://schemas.openxmlformats.org/officeDocument/2006/math">
                    <m:sSub>
                      <m:sSubPr>
                        <m:ctrlPr>
                          <a:rPr lang="es-MX" i="1" smtClean="0">
                            <a:latin typeface="Cambria Math"/>
                          </a:rPr>
                        </m:ctrlPr>
                      </m:sSubPr>
                      <m:e>
                        <m:r>
                          <a:rPr lang="es-MX" b="0" i="1" smtClean="0">
                            <a:latin typeface="Cambria Math"/>
                          </a:rPr>
                          <m:t>𝑋</m:t>
                        </m:r>
                      </m:e>
                      <m:sub>
                        <m:r>
                          <a:rPr lang="es-MX" b="0" i="1" smtClean="0">
                            <a:latin typeface="Cambria Math"/>
                          </a:rPr>
                          <m:t>0</m:t>
                        </m:r>
                      </m:sub>
                    </m:sSub>
                    <m:r>
                      <a:rPr lang="es-MX" b="0" i="1" smtClean="0">
                        <a:latin typeface="Cambria Math"/>
                      </a:rPr>
                      <m:t>=0</m:t>
                    </m:r>
                  </m:oMath>
                </a14:m>
                <a:r>
                  <a:rPr lang="es-MX" dirty="0" smtClean="0"/>
                  <a:t>.</a:t>
                </a:r>
              </a:p>
              <a:p>
                <a:r>
                  <a:rPr lang="es-MX" dirty="0" smtClean="0"/>
                  <a:t>La relación anterior se puede escribir como una suma de ruido blanco:</a:t>
                </a:r>
              </a:p>
              <a:p>
                <a:pPr marL="0" indent="0">
                  <a:buNone/>
                </a:pPr>
                <a14:m>
                  <m:oMathPara xmlns="" xmlns:m="http://schemas.openxmlformats.org/officeDocument/2006/math">
                    <m:oMathParaPr>
                      <m:jc m:val="centerGroup"/>
                    </m:oMathParaPr>
                    <m:oMath xmlns:m="http://schemas.openxmlformats.org/officeDocument/2006/math">
                      <m:sSub>
                        <m:sSubPr>
                          <m:ctrlPr>
                            <a:rPr lang="es-MX" i="1" smtClean="0">
                              <a:latin typeface="Cambria Math"/>
                            </a:rPr>
                          </m:ctrlPr>
                        </m:sSubPr>
                        <m:e>
                          <m:r>
                            <a:rPr lang="es-MX" b="0" i="1" smtClean="0">
                              <a:latin typeface="Cambria Math"/>
                            </a:rPr>
                            <m:t>𝑋</m:t>
                          </m:r>
                        </m:e>
                        <m:sub>
                          <m:r>
                            <a:rPr lang="es-MX" b="0" i="1" smtClean="0">
                              <a:latin typeface="Cambria Math"/>
                            </a:rPr>
                            <m:t>𝑡</m:t>
                          </m:r>
                        </m:sub>
                      </m:sSub>
                      <m:r>
                        <a:rPr lang="es-MX" b="0" i="1" smtClean="0">
                          <a:latin typeface="Cambria Math"/>
                        </a:rPr>
                        <m:t>= </m:t>
                      </m:r>
                      <m:r>
                        <a:rPr lang="es-MX" b="0" i="1" smtClean="0">
                          <a:latin typeface="Cambria Math"/>
                          <a:ea typeface="Cambria Math"/>
                        </a:rPr>
                        <m:t>𝛿</m:t>
                      </m:r>
                      <m:r>
                        <a:rPr lang="es-MX" b="0" i="1" smtClean="0">
                          <a:latin typeface="Cambria Math"/>
                          <a:ea typeface="Cambria Math"/>
                        </a:rPr>
                        <m:t>𝑡</m:t>
                      </m:r>
                      <m:r>
                        <a:rPr lang="es-MX" b="0" i="1" smtClean="0">
                          <a:latin typeface="Cambria Math"/>
                          <a:ea typeface="Cambria Math"/>
                        </a:rPr>
                        <m:t>+ </m:t>
                      </m:r>
                      <m:nary>
                        <m:naryPr>
                          <m:chr m:val="∑"/>
                          <m:ctrlPr>
                            <a:rPr lang="es-MX" b="0" i="1" smtClean="0">
                              <a:latin typeface="Cambria Math"/>
                              <a:ea typeface="Cambria Math"/>
                            </a:rPr>
                          </m:ctrlPr>
                        </m:naryPr>
                        <m:sub>
                          <m:r>
                            <m:rPr>
                              <m:brk m:alnAt="23"/>
                            </m:rPr>
                            <a:rPr lang="es-MX" b="0" i="1" smtClean="0">
                              <a:latin typeface="Cambria Math"/>
                              <a:ea typeface="Cambria Math"/>
                            </a:rPr>
                            <m:t>𝑗</m:t>
                          </m:r>
                          <m:r>
                            <a:rPr lang="es-MX" b="0" i="1" smtClean="0">
                              <a:latin typeface="Cambria Math"/>
                              <a:ea typeface="Cambria Math"/>
                            </a:rPr>
                            <m:t>=1</m:t>
                          </m:r>
                        </m:sub>
                        <m:sup>
                          <m:r>
                            <a:rPr lang="es-MX" b="0" i="1" smtClean="0">
                              <a:latin typeface="Cambria Math"/>
                              <a:ea typeface="Cambria Math"/>
                            </a:rPr>
                            <m:t>𝑡</m:t>
                          </m:r>
                        </m:sup>
                        <m:e>
                          <m:sSub>
                            <m:sSubPr>
                              <m:ctrlPr>
                                <a:rPr lang="es-MX" b="0" i="1" smtClean="0">
                                  <a:latin typeface="Cambria Math"/>
                                  <a:ea typeface="Cambria Math"/>
                                </a:rPr>
                              </m:ctrlPr>
                            </m:sSubPr>
                            <m:e>
                              <m:r>
                                <a:rPr lang="es-MX" b="0" i="1" smtClean="0">
                                  <a:latin typeface="Cambria Math"/>
                                  <a:ea typeface="Cambria Math"/>
                                </a:rPr>
                                <m:t>𝑤</m:t>
                              </m:r>
                            </m:e>
                            <m:sub>
                              <m:r>
                                <a:rPr lang="es-MX" b="0" i="1" smtClean="0">
                                  <a:latin typeface="Cambria Math"/>
                                  <a:ea typeface="Cambria Math"/>
                                </a:rPr>
                                <m:t>𝑗</m:t>
                              </m:r>
                            </m:sub>
                          </m:sSub>
                        </m:e>
                      </m:nary>
                    </m:oMath>
                  </m:oMathPara>
                </a14:m>
                <a:endParaRPr lang="es-MX" dirty="0"/>
              </a:p>
              <a:p>
                <a:endParaRPr lang="es-MX"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l="-963" t="-1078" r="-889"/>
                </a:stretch>
              </a:blipFill>
            </p:spPr>
            <p:txBody>
              <a:bodyPr/>
              <a:lstStyle/>
              <a:p>
                <a:r>
                  <a:rPr lang="es-MX">
                    <a:noFill/>
                  </a:rPr>
                  <a:t> </a:t>
                </a:r>
              </a:p>
            </p:txBody>
          </p:sp>
        </mc:Fallback>
      </mc:AlternateContent>
    </p:spTree>
    <p:extLst>
      <p:ext uri="{BB962C8B-B14F-4D97-AF65-F5344CB8AC3E}">
        <p14:creationId xmlns:p14="http://schemas.microsoft.com/office/powerpoint/2010/main" xmlns="" val="20868067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Ejemplo 4: Paseo al Azar con Deriva</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34291225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Ejemplo 5: Señal + Ruido</a:t>
            </a:r>
            <a:endParaRPr lang="es-MX" dirty="0"/>
          </a:p>
        </p:txBody>
      </p:sp>
      <mc:AlternateContent xmlns:mc="http://schemas.openxmlformats.org/markup-compatibility/2006">
        <mc:Choice xmlns:a14="http://schemas.microsoft.com/office/drawing/2010/main" xmlns="" Requires="a14">
          <p:sp>
            <p:nvSpPr>
              <p:cNvPr id="3" name="Content Placeholder 2"/>
              <p:cNvSpPr>
                <a:spLocks noGrp="1"/>
              </p:cNvSpPr>
              <p:nvPr>
                <p:ph idx="1"/>
              </p:nvPr>
            </p:nvSpPr>
            <p:spPr/>
            <p:txBody>
              <a:bodyPr>
                <a:normAutofit/>
              </a:bodyPr>
              <a:lstStyle/>
              <a:p>
                <a:r>
                  <a:rPr lang="es-MX" dirty="0" smtClean="0"/>
                  <a:t>Con frecuencia un modelo apropiado para una ST es el de una señal que muestra algún tipo de variación periódica, que ha sido contaminada por la presencia de un ruido.</a:t>
                </a:r>
              </a:p>
              <a:p>
                <a:r>
                  <a:rPr lang="es-MX" dirty="0" smtClean="0"/>
                  <a:t>Como ejemplo podemos considerar una señal sinusoidal</a:t>
                </a:r>
              </a:p>
              <a:p>
                <a:pPr marL="0" indent="0">
                  <a:buNone/>
                </a:pPr>
                <a:endParaRPr lang="es-MX" dirty="0"/>
              </a:p>
              <a:p>
                <a:pPr marL="0" indent="0">
                  <a:buNone/>
                </a:pPr>
                <a:r>
                  <a:rPr lang="es-MX" dirty="0" smtClean="0"/>
                  <a:t>donde el primer término es la señal. Este modelo también se puede escribir como</a:t>
                </a:r>
              </a:p>
              <a:p>
                <a:pPr marL="0" indent="0">
                  <a:buNone/>
                </a:pPr>
                <a:endParaRPr lang="es-MX" dirty="0" smtClean="0"/>
              </a:p>
              <a:p>
                <a:pPr marL="0" indent="0">
                  <a:buNone/>
                </a:pPr>
                <a:r>
                  <a:rPr lang="es-MX" dirty="0" smtClean="0"/>
                  <a:t>donde  es la amplitud,  es la frecuencia de la oscilación y  es la fase. ().</a:t>
                </a:r>
              </a:p>
              <a:p>
                <a:endParaRPr lang="es-MX"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l="-1111" t="-1887" r="-1259"/>
                </a:stretch>
              </a:blipFill>
            </p:spPr>
            <p:txBody>
              <a:bodyPr/>
              <a:lstStyle/>
              <a:p>
                <a:r>
                  <a:rPr lang="es-MX">
                    <a:noFill/>
                  </a:rPr>
                  <a:t> </a:t>
                </a:r>
              </a:p>
            </p:txBody>
          </p:sp>
        </mc:Fallback>
      </mc:AlternateContent>
    </p:spTree>
    <p:extLst>
      <p:ext uri="{BB962C8B-B14F-4D97-AF65-F5344CB8AC3E}">
        <p14:creationId xmlns:p14="http://schemas.microsoft.com/office/powerpoint/2010/main" xmlns="" val="17757565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Ejemplo 5: Señal + Ruido</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23558951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Procesos Aleatorios</a:t>
            </a:r>
            <a:endParaRPr lang="es-MX" dirty="0"/>
          </a:p>
        </p:txBody>
      </p:sp>
      <p:sp>
        <p:nvSpPr>
          <p:cNvPr id="3" name="Content Placeholder 2"/>
          <p:cNvSpPr>
            <a:spLocks noGrp="1"/>
          </p:cNvSpPr>
          <p:nvPr>
            <p:ph idx="1"/>
          </p:nvPr>
        </p:nvSpPr>
        <p:spPr/>
        <p:txBody>
          <a:bodyPr/>
          <a:lstStyle/>
          <a:p>
            <a:r>
              <a:rPr lang="es-MX" smtClean="0"/>
              <a:t>El </a:t>
            </a:r>
            <a:r>
              <a:rPr lang="es-MX" smtClean="0"/>
              <a:t>Teorema </a:t>
            </a:r>
            <a:r>
              <a:rPr lang="es-MX" dirty="0" smtClean="0"/>
              <a:t>de </a:t>
            </a:r>
            <a:r>
              <a:rPr lang="es-MX" dirty="0" err="1" smtClean="0"/>
              <a:t>Kolmogorov</a:t>
            </a:r>
            <a:endParaRPr lang="es-MX" dirty="0" smtClean="0"/>
          </a:p>
          <a:p>
            <a:r>
              <a:rPr lang="es-MX" dirty="0" smtClean="0"/>
              <a:t>Separabilidad</a:t>
            </a:r>
          </a:p>
          <a:p>
            <a:r>
              <a:rPr lang="es-MX" dirty="0" smtClean="0"/>
              <a:t>Algunas clases de procesos aleatorios</a:t>
            </a:r>
          </a:p>
          <a:p>
            <a:pPr lvl="1"/>
            <a:r>
              <a:rPr lang="es-MX" dirty="0" smtClean="0"/>
              <a:t>Procesos débilmente estacionarios</a:t>
            </a:r>
          </a:p>
          <a:p>
            <a:pPr lvl="1"/>
            <a:r>
              <a:rPr lang="es-MX" dirty="0" smtClean="0"/>
              <a:t>Procesos fuertemente estacionarios</a:t>
            </a:r>
          </a:p>
          <a:p>
            <a:pPr lvl="1"/>
            <a:r>
              <a:rPr lang="es-MX" dirty="0" smtClean="0"/>
              <a:t>Procesos con incrementos estacionarios</a:t>
            </a:r>
          </a:p>
          <a:p>
            <a:pPr lvl="1"/>
            <a:r>
              <a:rPr lang="es-MX" dirty="0" smtClean="0"/>
              <a:t>Procesos con incrementos independientes</a:t>
            </a:r>
          </a:p>
          <a:p>
            <a:pPr lvl="1"/>
            <a:r>
              <a:rPr lang="es-MX" dirty="0" smtClean="0"/>
              <a:t>Procesos de </a:t>
            </a:r>
            <a:r>
              <a:rPr lang="es-MX" dirty="0" err="1" smtClean="0"/>
              <a:t>Markov</a:t>
            </a:r>
            <a:endParaRPr lang="es-MX" dirty="0" smtClean="0"/>
          </a:p>
          <a:p>
            <a:pPr lvl="1"/>
            <a:r>
              <a:rPr lang="es-MX" dirty="0" smtClean="0"/>
              <a:t>Martingalas</a:t>
            </a:r>
          </a:p>
          <a:p>
            <a:pPr lvl="1"/>
            <a:r>
              <a:rPr lang="es-MX" dirty="0" smtClean="0"/>
              <a:t>Procesos </a:t>
            </a:r>
            <a:r>
              <a:rPr lang="es-MX" dirty="0" err="1" smtClean="0"/>
              <a:t>Gaussianos</a:t>
            </a:r>
            <a:endParaRPr lang="es-MX" dirty="0" smtClean="0"/>
          </a:p>
          <a:p>
            <a:endParaRPr lang="es-MX" dirty="0" smtClean="0"/>
          </a:p>
          <a:p>
            <a:endParaRPr lang="es-MX" dirty="0"/>
          </a:p>
        </p:txBody>
      </p:sp>
    </p:spTree>
    <p:extLst>
      <p:ext uri="{BB962C8B-B14F-4D97-AF65-F5344CB8AC3E}">
        <p14:creationId xmlns:p14="http://schemas.microsoft.com/office/powerpoint/2010/main" xmlns="" val="3211181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600" dirty="0" smtClean="0"/>
              <a:t>Introducción</a:t>
            </a:r>
            <a:endParaRPr lang="es-MX" sz="3600" dirty="0"/>
          </a:p>
        </p:txBody>
      </p:sp>
      <p:sp>
        <p:nvSpPr>
          <p:cNvPr id="6" name="Text Placeholder 5"/>
          <p:cNvSpPr>
            <a:spLocks noGrp="1"/>
          </p:cNvSpPr>
          <p:nvPr>
            <p:ph type="body" idx="1"/>
          </p:nvPr>
        </p:nvSpPr>
        <p:spPr/>
        <p:txBody>
          <a:bodyPr/>
          <a:lstStyle/>
          <a:p>
            <a:r>
              <a:rPr lang="es-MX" dirty="0" smtClean="0"/>
              <a:t>Dominio del tiempo</a:t>
            </a:r>
            <a:endParaRPr lang="es-MX" dirty="0"/>
          </a:p>
        </p:txBody>
      </p:sp>
      <p:sp>
        <p:nvSpPr>
          <p:cNvPr id="3" name="Content Placeholder 2"/>
          <p:cNvSpPr>
            <a:spLocks noGrp="1"/>
          </p:cNvSpPr>
          <p:nvPr>
            <p:ph sz="half" idx="2"/>
          </p:nvPr>
        </p:nvSpPr>
        <p:spPr>
          <a:xfrm>
            <a:off x="457200" y="2285999"/>
            <a:ext cx="4040188" cy="3840163"/>
          </a:xfrm>
        </p:spPr>
        <p:txBody>
          <a:bodyPr>
            <a:normAutofit/>
          </a:bodyPr>
          <a:lstStyle/>
          <a:p>
            <a:pPr marL="0" indent="0">
              <a:buNone/>
            </a:pPr>
            <a:r>
              <a:rPr lang="es-MX" dirty="0" smtClean="0"/>
              <a:t>La correlación entre puntos contiguos en el tiempo se explica por una dependencia del valor presente con los valores pasados de la serie.</a:t>
            </a:r>
          </a:p>
          <a:p>
            <a:pPr marL="0" indent="0">
              <a:buNone/>
            </a:pPr>
            <a:endParaRPr lang="es-MX" dirty="0"/>
          </a:p>
          <a:p>
            <a:pPr marL="0" indent="0">
              <a:buNone/>
            </a:pPr>
            <a:r>
              <a:rPr lang="es-MX" dirty="0" smtClean="0"/>
              <a:t>Se modelan los valores futuros como  una función paramétrica del valor presente y los valores pasados.</a:t>
            </a:r>
          </a:p>
          <a:p>
            <a:pPr marL="0" indent="0">
              <a:buNone/>
            </a:pPr>
            <a:endParaRPr lang="es-MX" dirty="0"/>
          </a:p>
          <a:p>
            <a:pPr marL="0" indent="0">
              <a:buNone/>
            </a:pPr>
            <a:r>
              <a:rPr lang="es-MX" dirty="0" smtClean="0"/>
              <a:t>ARMA / ARIMA (Box &amp; Jenkins)</a:t>
            </a:r>
            <a:endParaRPr lang="es-MX" dirty="0"/>
          </a:p>
        </p:txBody>
      </p:sp>
      <p:sp>
        <p:nvSpPr>
          <p:cNvPr id="7" name="Text Placeholder 6"/>
          <p:cNvSpPr>
            <a:spLocks noGrp="1"/>
          </p:cNvSpPr>
          <p:nvPr>
            <p:ph type="body" sz="quarter" idx="3"/>
          </p:nvPr>
        </p:nvSpPr>
        <p:spPr/>
        <p:txBody>
          <a:bodyPr/>
          <a:lstStyle/>
          <a:p>
            <a:r>
              <a:rPr lang="es-MX" dirty="0" smtClean="0"/>
              <a:t>Dominio de las frecuencias</a:t>
            </a:r>
            <a:endParaRPr lang="es-MX" dirty="0"/>
          </a:p>
        </p:txBody>
      </p:sp>
      <p:sp>
        <p:nvSpPr>
          <p:cNvPr id="4" name="Content Placeholder 3"/>
          <p:cNvSpPr>
            <a:spLocks noGrp="1"/>
          </p:cNvSpPr>
          <p:nvPr>
            <p:ph sz="quarter" idx="4"/>
          </p:nvPr>
        </p:nvSpPr>
        <p:spPr>
          <a:xfrm>
            <a:off x="4645025" y="2285999"/>
            <a:ext cx="4041775" cy="3840163"/>
          </a:xfrm>
        </p:spPr>
        <p:txBody>
          <a:bodyPr>
            <a:normAutofit/>
          </a:bodyPr>
          <a:lstStyle/>
          <a:p>
            <a:pPr marL="0" lvl="1" indent="0">
              <a:buNone/>
            </a:pPr>
            <a:r>
              <a:rPr lang="es-MX" dirty="0" smtClean="0"/>
              <a:t>Las características principales son las variaciones periódicas que aparecen en los datos.</a:t>
            </a:r>
          </a:p>
          <a:p>
            <a:pPr marL="0" lvl="1" indent="0">
              <a:buNone/>
            </a:pPr>
            <a:endParaRPr lang="es-MX" dirty="0"/>
          </a:p>
          <a:p>
            <a:pPr marL="0" lvl="1" indent="0">
              <a:buNone/>
            </a:pPr>
            <a:r>
              <a:rPr lang="es-MX" dirty="0" smtClean="0"/>
              <a:t>Con frecuencia son producto de causas biológicas, físicas, ambientales, etc. Que resultan de interés.</a:t>
            </a:r>
          </a:p>
          <a:p>
            <a:pPr marL="0" lvl="1" indent="0">
              <a:buNone/>
            </a:pPr>
            <a:endParaRPr lang="es-MX" dirty="0"/>
          </a:p>
          <a:p>
            <a:pPr marL="0" lvl="1" indent="0">
              <a:buNone/>
            </a:pPr>
            <a:r>
              <a:rPr lang="es-MX" dirty="0" smtClean="0"/>
              <a:t>Análisis de la descomposición de la varianza en términos de las distintas frecuencias presentes (espectro).</a:t>
            </a:r>
          </a:p>
          <a:p>
            <a:endParaRPr lang="es-MX" sz="2400" dirty="0" smtClean="0"/>
          </a:p>
          <a:p>
            <a:endParaRPr lang="es-MX" sz="2400" dirty="0"/>
          </a:p>
        </p:txBody>
      </p:sp>
      <p:sp>
        <p:nvSpPr>
          <p:cNvPr id="5" name="TextBox 4"/>
          <p:cNvSpPr txBox="1"/>
          <p:nvPr/>
        </p:nvSpPr>
        <p:spPr>
          <a:xfrm>
            <a:off x="1084158" y="1219200"/>
            <a:ext cx="6928820" cy="461665"/>
          </a:xfrm>
          <a:prstGeom prst="rect">
            <a:avLst/>
          </a:prstGeom>
          <a:noFill/>
        </p:spPr>
        <p:txBody>
          <a:bodyPr wrap="none" rtlCol="0">
            <a:spAutoFit/>
          </a:bodyPr>
          <a:lstStyle/>
          <a:p>
            <a:pPr algn="ctr"/>
            <a:r>
              <a:rPr lang="es-MX" sz="2400" dirty="0" smtClean="0"/>
              <a:t>Dos enfoques (no incompatibles) para el análisis de ST</a:t>
            </a:r>
            <a:endParaRPr lang="es-MX" sz="2400" dirty="0"/>
          </a:p>
        </p:txBody>
      </p:sp>
    </p:spTree>
    <p:extLst>
      <p:ext uri="{BB962C8B-B14F-4D97-AF65-F5344CB8AC3E}">
        <p14:creationId xmlns:p14="http://schemas.microsoft.com/office/powerpoint/2010/main" xmlns="" val="1439861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1: Manchas Solares</a:t>
            </a:r>
            <a:endParaRPr lang="es-MX" dirty="0"/>
          </a:p>
        </p:txBody>
      </p:sp>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723022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1</a:t>
            </a:r>
            <a:r>
              <a:rPr lang="es-MX" smtClean="0"/>
              <a:t>: Manchas Solares</a:t>
            </a:r>
            <a:endParaRPr lang="es-MX" dirty="0"/>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434900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2: Pasajeros de Pan Am</a:t>
            </a:r>
            <a:endParaRPr lang="es-MX"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4129652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3: Finanzas</a:t>
            </a:r>
            <a:endParaRPr lang="es-MX" dirty="0"/>
          </a:p>
        </p:txBody>
      </p:sp>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745959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a:t>Ejemplo 4: Temperatura</a:t>
            </a:r>
            <a:endParaRPr lang="es-MX" dirty="0"/>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23875" y="1720056"/>
            <a:ext cx="8096250" cy="4286250"/>
          </a:xfrm>
        </p:spPr>
      </p:pic>
    </p:spTree>
    <p:extLst>
      <p:ext uri="{BB962C8B-B14F-4D97-AF65-F5344CB8AC3E}">
        <p14:creationId xmlns:p14="http://schemas.microsoft.com/office/powerpoint/2010/main" xmlns="" val="2586790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1362</TotalTime>
  <Words>1864</Words>
  <Application>Microsoft Office PowerPoint</Application>
  <PresentationFormat>Presentación en pantalla (4:3)</PresentationFormat>
  <Paragraphs>153</Paragraphs>
  <Slides>37</Slides>
  <Notes>16</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Office Theme</vt:lpstr>
      <vt:lpstr>Series Temporales</vt:lpstr>
      <vt:lpstr>Introducción</vt:lpstr>
      <vt:lpstr>Introducción</vt:lpstr>
      <vt:lpstr>Introducción</vt:lpstr>
      <vt:lpstr>Ejemplo 1: Manchas Solares</vt:lpstr>
      <vt:lpstr>Ejemplo 1: Manchas Solares</vt:lpstr>
      <vt:lpstr>Ejemplo 2: Pasajeros de Pan Am</vt:lpstr>
      <vt:lpstr>Ejemplo 3: Finanzas</vt:lpstr>
      <vt:lpstr>Ejemplo 4: Temperatura</vt:lpstr>
      <vt:lpstr>Ejemplo 5: Temperatura</vt:lpstr>
      <vt:lpstr>Ejemplo 6: Temperatura</vt:lpstr>
      <vt:lpstr>Ejemplo 7: Finanzas </vt:lpstr>
      <vt:lpstr>Ejemplo 7: Finanzas</vt:lpstr>
      <vt:lpstr>Ejemplo 7: Finanzas</vt:lpstr>
      <vt:lpstr>Ejemplo 7: Finanzas</vt:lpstr>
      <vt:lpstr>Ejemplo 8: Sonido</vt:lpstr>
      <vt:lpstr>Ejemplo 9: Series Múltiples </vt:lpstr>
      <vt:lpstr>Ejemplo 10: Pesca</vt:lpstr>
      <vt:lpstr>Ejemplo 11: fMRI </vt:lpstr>
      <vt:lpstr>Ejemplo 12: Geofísica </vt:lpstr>
      <vt:lpstr>Ejemplo 13: Lluvias</vt:lpstr>
      <vt:lpstr>Ejemplo 13: Lluvias</vt:lpstr>
      <vt:lpstr>Ejemplo 14: Olas </vt:lpstr>
      <vt:lpstr>Ejemplo 14: Olas </vt:lpstr>
      <vt:lpstr>Modelos estadisticos</vt:lpstr>
      <vt:lpstr>Modelos Estadísticos</vt:lpstr>
      <vt:lpstr>Ejemplo 1: Ruido Blanco</vt:lpstr>
      <vt:lpstr>Ejemplo 2: Promedios Móviles</vt:lpstr>
      <vt:lpstr>Ejemplo 2: Promedios Móviles</vt:lpstr>
      <vt:lpstr>Ejemplo 2: Promedios Móviles</vt:lpstr>
      <vt:lpstr>Ejemplo 3: Modelos Autoregresivos</vt:lpstr>
      <vt:lpstr>Ejemplo 3: Modelos Autoregresivos</vt:lpstr>
      <vt:lpstr>Ejemplo 4: Paseo al Azar con Deriva</vt:lpstr>
      <vt:lpstr>Ejemplo 4: Paseo al Azar con Deriva</vt:lpstr>
      <vt:lpstr>Ejemplo 5: Señal + Ruido</vt:lpstr>
      <vt:lpstr>Ejemplo 5: Señal + Ruido</vt:lpstr>
      <vt:lpstr>Procesos Aleatorios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Series Temporales</dc:title>
  <dc:creator>jortega</dc:creator>
  <cp:lastModifiedBy>Joaquin Ortega</cp:lastModifiedBy>
  <cp:revision>51</cp:revision>
  <dcterms:created xsi:type="dcterms:W3CDTF">2012-08-18T15:55:24Z</dcterms:created>
  <dcterms:modified xsi:type="dcterms:W3CDTF">2013-08-21T14:24:01Z</dcterms:modified>
</cp:coreProperties>
</file>